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1" r:id="rId10"/>
    <p:sldId id="262" r:id="rId11"/>
    <p:sldId id="267" r:id="rId12"/>
    <p:sldId id="268" r:id="rId13"/>
    <p:sldId id="266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1"/>
    <p:restoredTop sz="94624"/>
  </p:normalViewPr>
  <p:slideViewPr>
    <p:cSldViewPr snapToGrid="0" snapToObjects="1">
      <p:cViewPr varScale="1">
        <p:scale>
          <a:sx n="106" d="100"/>
          <a:sy n="106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609D874-438B-C64E-A6FE-EF9200C53496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EC5F9A-1ABF-BD42-8363-CB1D32FCC1FE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63011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D874-438B-C64E-A6FE-EF9200C53496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C5F9A-1ABF-BD42-8363-CB1D32FCC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014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D874-438B-C64E-A6FE-EF9200C53496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C5F9A-1ABF-BD42-8363-CB1D32FCC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21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D874-438B-C64E-A6FE-EF9200C53496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C5F9A-1ABF-BD42-8363-CB1D32FCC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3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09D874-438B-C64E-A6FE-EF9200C53496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EC5F9A-1ABF-BD42-8363-CB1D32FCC1F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189042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D874-438B-C64E-A6FE-EF9200C53496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C5F9A-1ABF-BD42-8363-CB1D32FCC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17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D874-438B-C64E-A6FE-EF9200C53496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C5F9A-1ABF-BD42-8363-CB1D32FCC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66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D874-438B-C64E-A6FE-EF9200C53496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C5F9A-1ABF-BD42-8363-CB1D32FCC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89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D874-438B-C64E-A6FE-EF9200C53496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C5F9A-1ABF-BD42-8363-CB1D32FCC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302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09D874-438B-C64E-A6FE-EF9200C53496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EC5F9A-1ABF-BD42-8363-CB1D32FCC1F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85599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09D874-438B-C64E-A6FE-EF9200C53496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EC5F9A-1ABF-BD42-8363-CB1D32FCC1F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85840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609D874-438B-C64E-A6FE-EF9200C53496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3EC5F9A-1ABF-BD42-8363-CB1D32FCC1F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45115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UI1V96CB2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4F96C5-BFED-C349-BAB5-BB57B2FE1C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3096" y="2041117"/>
            <a:ext cx="8361229" cy="2098226"/>
          </a:xfrm>
        </p:spPr>
        <p:txBody>
          <a:bodyPr>
            <a:noAutofit/>
          </a:bodyPr>
          <a:lstStyle/>
          <a:p>
            <a:r>
              <a:rPr lang="ru-RU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требования к проектам и инженерной документации при подготовке обучающихся к областному фестивалю по робототехнике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1D44E1-55CC-3A49-91D5-7431A32B8E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51338"/>
            <a:ext cx="9352547" cy="1655762"/>
          </a:xfrm>
        </p:spPr>
        <p:txBody>
          <a:bodyPr>
            <a:normAutofit/>
          </a:bodyPr>
          <a:lstStyle/>
          <a:p>
            <a:pPr algn="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Чинянина Анастасия Сергеевна,</a:t>
            </a:r>
          </a:p>
          <a:p>
            <a:pPr algn="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 </a:t>
            </a:r>
          </a:p>
          <a:p>
            <a:pPr algn="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 ДО «Омская областная станция юных техников»</a:t>
            </a:r>
          </a:p>
        </p:txBody>
      </p:sp>
    </p:spTree>
    <p:extLst>
      <p:ext uri="{BB962C8B-B14F-4D97-AF65-F5344CB8AC3E}">
        <p14:creationId xmlns:p14="http://schemas.microsoft.com/office/powerpoint/2010/main" val="328141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C5F570-6D07-7447-A205-8A49E3C95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инженерной документации	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06611D3C-C1BA-1448-B15D-1C8DA1745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032" y="1082842"/>
            <a:ext cx="11417968" cy="5642811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Титульныи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лист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Фамилия, Имя, Отчество руководителя;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Фамилия, Имя, Отчество, класс, образовательное учреждение – для каждого участника (если участники представляют одно учреждение, то его можно указать после всех участников один раз);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регион, город;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Оглавление</a:t>
            </a:r>
            <a:b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быть указаны разделы с номерами страниц.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 startAt="3"/>
            </a:pP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Инженерныи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раздел:</a:t>
            </a:r>
            <a:b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3.1.Обоснование </a:t>
            </a: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выбраннои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робототехническои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платформы (в чем ее плюсы и минусы,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именно эта платформа выбрана для решения </a:t>
            </a: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поставленнои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задачи, в чем ее особенности, чем можно компенсировать недостатки).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3.2.Выбор электронных компонентов (какие электронные компоненты выбраны для решения </a:t>
            </a: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общеи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задачи, для чего предназначен </a:t>
            </a: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каждыи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компонент, обоснование). 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3.3.Конструкторское обоснование решения по каждому узлу (в пункте не рассматриваются электронные компоненты, какие узлы/механизмы есть в роботе, какие функции выполняют, конструктивные особенности, какие подзадачи при этом решаются).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 startAt="4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программного обеспечения:</a:t>
            </a:r>
            <a:b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4.1.Обоснование выбора среды программирования (почему выбрана именно эта среда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программирования, в чем ее преимущества и недостатки, какие задачи с помощью нее можно решить более эффективно.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4.2.Блок-схема (оформляется в соответствии с требованиями к блок-схемам, обязательно должна быть представлена общая программа и подпрограммы).</a:t>
            </a:r>
            <a:b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Приложение. В приложении должен быть представлен </a:t>
            </a: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программныи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код (основная программа + подпрограммы с комментариями). </a:t>
            </a:r>
          </a:p>
        </p:txBody>
      </p:sp>
    </p:spTree>
    <p:extLst>
      <p:ext uri="{BB962C8B-B14F-4D97-AF65-F5344CB8AC3E}">
        <p14:creationId xmlns:p14="http://schemas.microsoft.com/office/powerpoint/2010/main" val="975961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A8DCED-A953-9B41-9B85-860AE30E4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проекта. Содержание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CB0659-1F49-6148-844E-5B90F97D6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Титульный слайд</a:t>
            </a:r>
          </a:p>
          <a:p>
            <a:pPr lvl="1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проекта;</a:t>
            </a:r>
          </a:p>
          <a:p>
            <a:pPr lvl="1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ФИО участника</a:t>
            </a:r>
          </a:p>
          <a:p>
            <a:pPr lvl="1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ФИО руководителя </a:t>
            </a:r>
          </a:p>
          <a:p>
            <a:pPr lvl="1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организация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Актуальность проекта, цель и задачи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Инженерное решение, этапы проекта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Обоснование электронных компонентов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Конструкторское обоснование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Представление модели или макета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Вывод </a:t>
            </a:r>
          </a:p>
        </p:txBody>
      </p:sp>
    </p:spTree>
    <p:extLst>
      <p:ext uri="{BB962C8B-B14F-4D97-AF65-F5344CB8AC3E}">
        <p14:creationId xmlns:p14="http://schemas.microsoft.com/office/powerpoint/2010/main" val="814086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80E9E1-3CEF-9247-9AD2-381212878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к презентации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9F4A2E-D2CC-BC4C-AABE-EA2204D8E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Выбирайте сдержанный стиль презентации;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презентацию выносятся таблицы, диаграммы, фотографии и рисунки;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Постарайтесь добавлять в презентацию минимальное количество текста.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621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7D5B98-31E0-824C-8F2E-5FB24AD3A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к видео-защите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4FF24E-9EE2-E34E-80A3-12426AB39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 должно быть горизонтальной ориентации;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Старайтесь использовать нейтральный фон;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демонстрация возможностей модели;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проекта говорит четко, без запинаний и пауз;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Старайтесь записывать видео одним кадром. Исключения составляет демонстрация возможностей модели;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Автора должно быть хорошо слышно;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Старайтесь не использовать музыку в видео-защите;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описании модели или макета озвучивайте сильные стороны.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436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EEDA8D-B5F2-DC44-8380-DD4C92A13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96F270-AE4A-1042-9489-0790D064E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/>
              <a:t>Например: </a:t>
            </a:r>
          </a:p>
          <a:p>
            <a:pPr marL="0" indent="0">
              <a:buNone/>
            </a:pPr>
            <a:r>
              <a:rPr lang="ru-RU" b="1" dirty="0"/>
              <a:t>Упражнение «Наберись смелости - сделай попытку». </a:t>
            </a:r>
            <a:r>
              <a:rPr lang="ru-RU" dirty="0"/>
              <a:t>Сейчас мы посмотрим и обсудим притчу «Наберись смелости - сделай попытку».  (2 мин.) </a:t>
            </a:r>
            <a:r>
              <a:rPr lang="ru-RU" u="sng" dirty="0">
                <a:hlinkClick r:id="rId2"/>
              </a:rPr>
              <a:t>https://www.youtube.com/watch?v=KUI1V96CB2M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После этого обсуждение: </a:t>
            </a:r>
          </a:p>
          <a:p>
            <a:pPr lvl="0"/>
            <a:r>
              <a:rPr lang="ru-RU" dirty="0"/>
              <a:t>Что ты об этом думаешь?</a:t>
            </a:r>
          </a:p>
          <a:p>
            <a:pPr lvl="0"/>
            <a:r>
              <a:rPr lang="ru-RU" dirty="0"/>
              <a:t>Почему многие отказываются от своих целей, даже не догадавшись попробовать?</a:t>
            </a:r>
          </a:p>
          <a:p>
            <a:pPr lvl="0"/>
            <a:r>
              <a:rPr lang="ru-RU" dirty="0"/>
              <a:t>Почему вариант «попробовать» иногда не приходит в голову?</a:t>
            </a:r>
          </a:p>
          <a:p>
            <a:pPr lvl="0"/>
            <a:r>
              <a:rPr lang="ru-RU" dirty="0"/>
              <a:t>Что можно сделать, чтобы настроить себя на полезные «пробы»?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528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5101D5-C553-BD44-A7BD-FB15A27F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323474"/>
            <a:ext cx="9601200" cy="84822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D16870-C2F1-7D42-8914-BB0D8CF05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019926"/>
            <a:ext cx="9601200" cy="28474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Чинянина Анастасия Сергеевна </a:t>
            </a:r>
          </a:p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8-999-454-78-41</a:t>
            </a:r>
          </a:p>
          <a:p>
            <a:pPr marL="0" indent="0" algn="ctr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andreevatma55@gmail.com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5001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ED2991-4AEE-AC45-B9AD-891D54770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работы над проектной деятельностью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C8B6AB-A10C-B444-8703-76D7A1517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слова (исследовательская работа, актуальность, продукт, решение проблемы, модель или макет, сроки реализации)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актуальной темы;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цели и задач; 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исследования, методы решения проблемы;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модели или макета;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документации; 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защите и защита работы;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Рефлексия.</a:t>
            </a:r>
          </a:p>
        </p:txBody>
      </p:sp>
    </p:spTree>
    <p:extLst>
      <p:ext uri="{BB962C8B-B14F-4D97-AF65-F5344CB8AC3E}">
        <p14:creationId xmlns:p14="http://schemas.microsoft.com/office/powerpoint/2010/main" val="4127952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18C056-6761-2543-9E24-2D8D29EBD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темы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46A543-A572-9840-88D5-E407E906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Тема должна быть интересна не только на данный, текущий момент, но и востребована в будущем. </a:t>
            </a:r>
          </a:p>
          <a:p>
            <a:pPr marL="0" indent="0" fontAlgn="base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Тема должна быть актуальной. </a:t>
            </a:r>
          </a:p>
          <a:p>
            <a:pPr marL="0" indent="0" fontAlgn="base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Тема должна быть реализуема в имеющихся условиях. </a:t>
            </a:r>
          </a:p>
          <a:p>
            <a:pPr marL="0" indent="0" fontAlgn="base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Тема должна быть конкретна. 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034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9DA899-5CED-134E-AA20-8F2BA122B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темы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86D9F1-56B9-BA44-BD81-4B2C533F3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Актуальностью исследования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степень его важности на данный момент и в данной ситуации для решения определенной проблемы, задачи или вопроса. Это же относится и к актуальности научного исследования или обоснованию актуальности темы научного исследования.</a:t>
            </a:r>
          </a:p>
          <a:p>
            <a:pPr marL="0" indent="0" fontAlgn="base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темы обосновывается с точки зрения ее:</a:t>
            </a:r>
          </a:p>
          <a:p>
            <a:pPr fontAlgn="base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научной значимости;</a:t>
            </a:r>
          </a:p>
          <a:p>
            <a:pPr fontAlgn="base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значимости;</a:t>
            </a:r>
          </a:p>
          <a:p>
            <a:pPr fontAlgn="base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личностной значимости;</a:t>
            </a:r>
          </a:p>
          <a:p>
            <a:pPr fontAlgn="base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Почему?</a:t>
            </a:r>
          </a:p>
          <a:p>
            <a:pPr fontAlgn="base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чего?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867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CB8DC0-D7F5-C747-8A2A-BE374A7EB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модели или макета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377E28-2D92-0540-8127-F3C5CC2F5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существующих робототехнических платформ и выбор оптимальной (обоснованное решение)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сравнения робототехнических систем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3CD6D2F3-537F-0944-8B37-E5A5BB175C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437720"/>
              </p:ext>
            </p:extLst>
          </p:nvPr>
        </p:nvGraphicFramePr>
        <p:xfrm>
          <a:off x="1346694" y="3382644"/>
          <a:ext cx="9498611" cy="2043598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3454615">
                  <a:extLst>
                    <a:ext uri="{9D8B030D-6E8A-4147-A177-3AD203B41FA5}">
                      <a16:colId xmlns:a16="http://schemas.microsoft.com/office/drawing/2014/main" val="1350796484"/>
                    </a:ext>
                  </a:extLst>
                </a:gridCol>
                <a:gridCol w="1728405">
                  <a:extLst>
                    <a:ext uri="{9D8B030D-6E8A-4147-A177-3AD203B41FA5}">
                      <a16:colId xmlns:a16="http://schemas.microsoft.com/office/drawing/2014/main" val="3268760772"/>
                    </a:ext>
                  </a:extLst>
                </a:gridCol>
                <a:gridCol w="1534026">
                  <a:extLst>
                    <a:ext uri="{9D8B030D-6E8A-4147-A177-3AD203B41FA5}">
                      <a16:colId xmlns:a16="http://schemas.microsoft.com/office/drawing/2014/main" val="1607289971"/>
                    </a:ext>
                  </a:extLst>
                </a:gridCol>
                <a:gridCol w="1534026">
                  <a:extLst>
                    <a:ext uri="{9D8B030D-6E8A-4147-A177-3AD203B41FA5}">
                      <a16:colId xmlns:a16="http://schemas.microsoft.com/office/drawing/2014/main" val="2829196871"/>
                    </a:ext>
                  </a:extLst>
                </a:gridCol>
                <a:gridCol w="1247539">
                  <a:extLst>
                    <a:ext uri="{9D8B030D-6E8A-4147-A177-3AD203B41FA5}">
                      <a16:colId xmlns:a16="http://schemas.microsoft.com/office/drawing/2014/main" val="2106226769"/>
                    </a:ext>
                  </a:extLst>
                </a:gridCol>
              </a:tblGrid>
              <a:tr h="115517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Выбранная робототехническая платформа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Плюсы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Минусы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Чем можно компенсировать недостатки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какими платформами сравнивается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041823"/>
                  </a:ext>
                </a:extLst>
              </a:tr>
              <a:tr h="888422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416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489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D409D9-C758-0246-A6BA-32A0847D7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электронных компонентов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842C92F-1B65-B945-B98A-E1B88080C1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425064"/>
              </p:ext>
            </p:extLst>
          </p:nvPr>
        </p:nvGraphicFramePr>
        <p:xfrm>
          <a:off x="2379085" y="3551312"/>
          <a:ext cx="7433829" cy="1730551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2268553">
                  <a:extLst>
                    <a:ext uri="{9D8B030D-6E8A-4147-A177-3AD203B41FA5}">
                      <a16:colId xmlns:a16="http://schemas.microsoft.com/office/drawing/2014/main" val="111608535"/>
                    </a:ext>
                  </a:extLst>
                </a:gridCol>
                <a:gridCol w="2268553">
                  <a:extLst>
                    <a:ext uri="{9D8B030D-6E8A-4147-A177-3AD203B41FA5}">
                      <a16:colId xmlns:a16="http://schemas.microsoft.com/office/drawing/2014/main" val="3631261098"/>
                    </a:ext>
                  </a:extLst>
                </a:gridCol>
                <a:gridCol w="2896723">
                  <a:extLst>
                    <a:ext uri="{9D8B030D-6E8A-4147-A177-3AD203B41FA5}">
                      <a16:colId xmlns:a16="http://schemas.microsoft.com/office/drawing/2014/main" val="2791187077"/>
                    </a:ext>
                  </a:extLst>
                </a:gridCol>
              </a:tblGrid>
              <a:tr h="1153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Электронныи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̆ компонент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Его предназначение в роботе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Обоснование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622609"/>
                  </a:ext>
                </a:extLst>
              </a:tr>
              <a:tr h="5768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51737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FB217F8-BE32-E247-9E24-B5E9C4FB7CF7}"/>
              </a:ext>
            </a:extLst>
          </p:cNvPr>
          <p:cNvSpPr txBox="1">
            <a:spLocks/>
          </p:cNvSpPr>
          <p:nvPr/>
        </p:nvSpPr>
        <p:spPr>
          <a:xfrm>
            <a:off x="838200" y="1576304"/>
            <a:ext cx="10515600" cy="1975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 обосновании электронных компонентов описываются только датчики, микроконтроллер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энкодеры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выбора электронных компонентов </a:t>
            </a:r>
          </a:p>
        </p:txBody>
      </p:sp>
    </p:spTree>
    <p:extLst>
      <p:ext uri="{BB962C8B-B14F-4D97-AF65-F5344CB8AC3E}">
        <p14:creationId xmlns:p14="http://schemas.microsoft.com/office/powerpoint/2010/main" val="3166266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622FF0-33DB-7047-AF4B-90DD5C55C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Конструкторское обоснование решения по каждому узлу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0C1763-9B0D-7C4F-BE5A-3ED6B98EC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229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 описании обоснования решения по каждому узлу используется анализ всех механизмов, используемых в созданной модели или макете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4CA21E8-7E60-FE4C-B91D-E54D008B5B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201243"/>
              </p:ext>
            </p:extLst>
          </p:nvPr>
        </p:nvGraphicFramePr>
        <p:xfrm>
          <a:off x="1836821" y="3383463"/>
          <a:ext cx="8518358" cy="1367197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1537636">
                  <a:extLst>
                    <a:ext uri="{9D8B030D-6E8A-4147-A177-3AD203B41FA5}">
                      <a16:colId xmlns:a16="http://schemas.microsoft.com/office/drawing/2014/main" val="3417508124"/>
                    </a:ext>
                  </a:extLst>
                </a:gridCol>
                <a:gridCol w="1538460">
                  <a:extLst>
                    <a:ext uri="{9D8B030D-6E8A-4147-A177-3AD203B41FA5}">
                      <a16:colId xmlns:a16="http://schemas.microsoft.com/office/drawing/2014/main" val="2335167390"/>
                    </a:ext>
                  </a:extLst>
                </a:gridCol>
                <a:gridCol w="1538460">
                  <a:extLst>
                    <a:ext uri="{9D8B030D-6E8A-4147-A177-3AD203B41FA5}">
                      <a16:colId xmlns:a16="http://schemas.microsoft.com/office/drawing/2014/main" val="583362708"/>
                    </a:ext>
                  </a:extLst>
                </a:gridCol>
                <a:gridCol w="1538460">
                  <a:extLst>
                    <a:ext uri="{9D8B030D-6E8A-4147-A177-3AD203B41FA5}">
                      <a16:colId xmlns:a16="http://schemas.microsoft.com/office/drawing/2014/main" val="662577203"/>
                    </a:ext>
                  </a:extLst>
                </a:gridCol>
                <a:gridCol w="2365342">
                  <a:extLst>
                    <a:ext uri="{9D8B030D-6E8A-4147-A177-3AD203B41FA5}">
                      <a16:colId xmlns:a16="http://schemas.microsoft.com/office/drawing/2014/main" val="591459660"/>
                    </a:ext>
                  </a:extLst>
                </a:gridCol>
              </a:tblGrid>
              <a:tr h="911465"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Узел/блок (его название)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Назначение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Обоснование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Чертеж (схема)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 (детали)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632528"/>
                  </a:ext>
                </a:extLst>
              </a:tr>
              <a:tr h="4557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709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651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29A24-1862-2640-9EA1-0C94E094C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выбора среды программирования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7A7249-8772-EB4A-ADBE-84C87A8F8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66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Описание среды программирования и сравнение ее с другими, которые возможно использовать для данной модели или макета 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C64C0B0-D38D-BB4B-8487-DE7A5EA447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885802"/>
              </p:ext>
            </p:extLst>
          </p:nvPr>
        </p:nvGraphicFramePr>
        <p:xfrm>
          <a:off x="2014246" y="3287211"/>
          <a:ext cx="8163508" cy="2204954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1908964">
                  <a:extLst>
                    <a:ext uri="{9D8B030D-6E8A-4147-A177-3AD203B41FA5}">
                      <a16:colId xmlns:a16="http://schemas.microsoft.com/office/drawing/2014/main" val="1762610242"/>
                    </a:ext>
                  </a:extLst>
                </a:gridCol>
                <a:gridCol w="1684693">
                  <a:extLst>
                    <a:ext uri="{9D8B030D-6E8A-4147-A177-3AD203B41FA5}">
                      <a16:colId xmlns:a16="http://schemas.microsoft.com/office/drawing/2014/main" val="3303342579"/>
                    </a:ext>
                  </a:extLst>
                </a:gridCol>
                <a:gridCol w="1606372">
                  <a:extLst>
                    <a:ext uri="{9D8B030D-6E8A-4147-A177-3AD203B41FA5}">
                      <a16:colId xmlns:a16="http://schemas.microsoft.com/office/drawing/2014/main" val="2055334922"/>
                    </a:ext>
                  </a:extLst>
                </a:gridCol>
                <a:gridCol w="1717155">
                  <a:extLst>
                    <a:ext uri="{9D8B030D-6E8A-4147-A177-3AD203B41FA5}">
                      <a16:colId xmlns:a16="http://schemas.microsoft.com/office/drawing/2014/main" val="196836262"/>
                    </a:ext>
                  </a:extLst>
                </a:gridCol>
                <a:gridCol w="1246324">
                  <a:extLst>
                    <a:ext uri="{9D8B030D-6E8A-4147-A177-3AD203B41FA5}">
                      <a16:colId xmlns:a16="http://schemas.microsoft.com/office/drawing/2014/main" val="349377962"/>
                    </a:ext>
                  </a:extLst>
                </a:gridCol>
              </a:tblGrid>
              <a:tr h="1102477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Выбранная среда программирования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Плюсы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Минусы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Чем можно компенсировать недостатки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какими средами сравнивается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636742"/>
                  </a:ext>
                </a:extLst>
              </a:tr>
              <a:tr h="1102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0" marR="313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705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5700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BD3F92-C8E9-7345-B736-562DA8C7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Стандартные требования к оформлению инженерной документации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3A52C8-65E8-4847-8B39-828328EEE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Инженерная документация должна содержать информацию описательного характера, схемы и изображения, дающие четкое представление о конструкции робота.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Инженерная документация оформляется в любом текстовом редакторе, позволяющем вставлять изображения в текст. Формат бумаги: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A4 (210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х297) книжной̆ ориентации. Поля: верхнее – 2 см., нижнее – 2 см., левое – 1,5 см., правое 1,5 см. Нумерация страниц – арабские цифры,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правыи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угол листа. 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текст: шрифт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14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интервал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полуторныи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выравнивание по ширине.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Заголовки: шрифт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16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полужирное начертание, интервал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одинарныи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выравнивание по центру.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Таблицы: шрифт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12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интервал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одинарныи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выравнивание по левому краю.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22099"/>
      </p:ext>
    </p:extLst>
  </p:cSld>
  <p:clrMapOvr>
    <a:masterClrMapping/>
  </p:clrMapOvr>
</p:sld>
</file>

<file path=ppt/theme/theme1.xml><?xml version="1.0" encoding="utf-8"?>
<a:theme xmlns:a="http://schemas.openxmlformats.org/drawingml/2006/main" name="Обрезка">
  <a:themeElements>
    <a:clrScheme name="Обрезка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Обрезка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резк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{022DDF9A-808E-B34C-B264-82A0DA4D083E}tf10001072</Template>
  <TotalTime>18686</TotalTime>
  <Words>968</Words>
  <Application>Microsoft Macintosh PowerPoint</Application>
  <PresentationFormat>Широкоэкранный</PresentationFormat>
  <Paragraphs>127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Calibri</vt:lpstr>
      <vt:lpstr>Franklin Gothic Book</vt:lpstr>
      <vt:lpstr>Times New Roman</vt:lpstr>
      <vt:lpstr>Обрезка</vt:lpstr>
      <vt:lpstr>Актуальные требования к проектам и инженерной документации при подготовке обучающихся к областному фестивалю по робототехнике</vt:lpstr>
      <vt:lpstr>Особенности работы над проектной деятельностью</vt:lpstr>
      <vt:lpstr>Выбор темы</vt:lpstr>
      <vt:lpstr>Актуальность темы</vt:lpstr>
      <vt:lpstr>Подготовка модели или макета</vt:lpstr>
      <vt:lpstr>Обоснование электронных компонентов </vt:lpstr>
      <vt:lpstr>Конструкторское обоснование решения по каждому узлу</vt:lpstr>
      <vt:lpstr>Обоснование выбора среды программирования</vt:lpstr>
      <vt:lpstr>Стандартные требования к оформлению инженерной документации</vt:lpstr>
      <vt:lpstr>Содержание инженерной документации </vt:lpstr>
      <vt:lpstr>Презентация проекта. Содержание</vt:lpstr>
      <vt:lpstr>Рекомендации к презентации проекта</vt:lpstr>
      <vt:lpstr>Рекомендации к видео-защите</vt:lpstr>
      <vt:lpstr>Рефлексия</vt:lpstr>
      <vt:lpstr>Спасибо за внимание!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требования для проектной деятельности и инженерной документации при подготовки обучающихся к областному фестивалю по робототехнике</dc:title>
  <dc:creator>Microsoft Office User</dc:creator>
  <cp:lastModifiedBy>Microsoft Office User</cp:lastModifiedBy>
  <cp:revision>16</cp:revision>
  <dcterms:created xsi:type="dcterms:W3CDTF">2022-01-27T06:03:21Z</dcterms:created>
  <dcterms:modified xsi:type="dcterms:W3CDTF">2022-02-16T10:24:44Z</dcterms:modified>
</cp:coreProperties>
</file>