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2" r:id="rId11"/>
    <p:sldId id="269" r:id="rId12"/>
    <p:sldId id="263" r:id="rId13"/>
    <p:sldId id="270" r:id="rId14"/>
    <p:sldId id="271" r:id="rId15"/>
    <p:sldId id="272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0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5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2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4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95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27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30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95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4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50B4-CC34-453C-8491-82B803A04A24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30E8-83E6-4686-814E-EC26D46E6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2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9863"/>
            <a:ext cx="12192000" cy="74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81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63" y="61590"/>
            <a:ext cx="10020300" cy="554636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Виды творческих </a:t>
            </a:r>
            <a:r>
              <a:rPr lang="ru-RU" dirty="0" err="1" smtClean="0"/>
              <a:t>фотозаданий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963" y="1124263"/>
            <a:ext cx="10949689" cy="572720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i="1" u="sng" dirty="0" smtClean="0"/>
              <a:t>викторины </a:t>
            </a:r>
            <a:r>
              <a:rPr lang="ru-RU" sz="2800" i="1" u="sng" dirty="0"/>
              <a:t>и интеллектуальные командные </a:t>
            </a:r>
            <a:r>
              <a:rPr lang="ru-RU" sz="2800" i="1" u="sng" dirty="0" err="1"/>
              <a:t>квесты</a:t>
            </a:r>
            <a:r>
              <a:rPr lang="ru-RU" sz="2800" i="1" u="sng" dirty="0"/>
              <a:t> </a:t>
            </a:r>
            <a:r>
              <a:rPr lang="ru-RU" sz="2800" dirty="0"/>
              <a:t>предполагают закрепление полученных навыков и теоретических знаний в свободной и творческой атмосфере игры, укрепление навыков командной работы, соревновательный дух и азарт, а также позволяют выявить плохо изученные теоретические моменты, на которые необходимо сделать дальнейший </a:t>
            </a:r>
            <a:r>
              <a:rPr lang="ru-RU" sz="2800" dirty="0" smtClean="0"/>
              <a:t>упор;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i="1" u="sng" dirty="0"/>
              <a:t>разделение творческих и интеллектуальных обязанностей </a:t>
            </a:r>
            <a:r>
              <a:rPr lang="ru-RU" sz="2800" dirty="0" smtClean="0"/>
              <a:t>–возможность </a:t>
            </a:r>
            <a:r>
              <a:rPr lang="ru-RU" sz="2800" dirty="0"/>
              <a:t>для обучающегося проявить и творческие, и организаторские способности, проявив себя в различных ролях (фотограф, модель, ассистент по свету) и укрепить навыки в каждой из них. Этот момент также помогает лучше понять характер ребенка и выявить его возможные слабые места в данной </a:t>
            </a:r>
            <a:r>
              <a:rPr lang="ru-RU" sz="2800" dirty="0" smtClean="0"/>
              <a:t>области;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4958" y="-153650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72059" y="672059"/>
            <a:ext cx="4032355" cy="268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81" y="218382"/>
            <a:ext cx="5392331" cy="359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850" y="222018"/>
            <a:ext cx="3338744" cy="6260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12" y="4186005"/>
            <a:ext cx="3910895" cy="2607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763" y="4032354"/>
            <a:ext cx="4267032" cy="2844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400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63" y="61590"/>
            <a:ext cx="10020300" cy="554636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Виды творческих </a:t>
            </a:r>
            <a:r>
              <a:rPr lang="ru-RU" dirty="0" err="1" smtClean="0"/>
              <a:t>фотозаданий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963" y="1124263"/>
            <a:ext cx="10919709" cy="58119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000" i="1" u="sng" dirty="0"/>
              <a:t>подборка интересного и качественного фотоматериала, обучающих мастер-классов и видеороликов</a:t>
            </a:r>
            <a:r>
              <a:rPr lang="ru-RU" sz="3000" dirty="0"/>
              <a:t>, позволяющих ребенку понять и увидеть возможный результат, к которому необходимо </a:t>
            </a:r>
            <a:r>
              <a:rPr lang="ru-RU" sz="3000" dirty="0" smtClean="0"/>
              <a:t>стремиться</a:t>
            </a:r>
            <a:r>
              <a:rPr lang="ru-RU" sz="3000" dirty="0"/>
              <a:t>;</a:t>
            </a:r>
            <a:endParaRPr lang="ru-RU" sz="30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000" i="1" u="sng" dirty="0" smtClean="0"/>
              <a:t>рисование светом </a:t>
            </a:r>
            <a:r>
              <a:rPr lang="ru-RU" sz="3000" dirty="0" smtClean="0"/>
              <a:t>– задание для освоения понятия выдержки и развития навыка ее использования в творческих экспериментах;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000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3000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000" i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акролинзы</a:t>
            </a:r>
            <a:r>
              <a:rPr lang="ru-RU" sz="30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 доступный способ получения макрофотографий;</a:t>
            </a:r>
            <a:endParaRPr lang="ru-RU" sz="3000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000" i="1" u="sng" dirty="0"/>
              <a:t>формирование собственного портфолио </a:t>
            </a:r>
            <a:r>
              <a:rPr lang="ru-RU" sz="3000" dirty="0"/>
              <a:t>– как наглядный результат работы и </a:t>
            </a:r>
            <a:r>
              <a:rPr lang="ru-RU" sz="3000" dirty="0" smtClean="0"/>
              <a:t>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531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4958" y="-307299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04742" cy="2803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082" y="0"/>
            <a:ext cx="4445833" cy="296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340" y="77033"/>
            <a:ext cx="4477064" cy="2984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12295" y="3391523"/>
            <a:ext cx="4159772" cy="2773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075" y="3338018"/>
            <a:ext cx="5858031" cy="3145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220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4958" y="-153650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5402" y="192789"/>
            <a:ext cx="3891744" cy="6022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728" y="908986"/>
            <a:ext cx="4148528" cy="5531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958" y="-16864"/>
            <a:ext cx="4228632" cy="5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408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4958" y="-153650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084" y="239842"/>
            <a:ext cx="3867462" cy="5636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958" y="0"/>
            <a:ext cx="3968646" cy="5291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943" y="1144252"/>
            <a:ext cx="4167264" cy="5556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792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85" y="185244"/>
            <a:ext cx="11842230" cy="1148882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Пусть идеи не заканчиваются </a:t>
            </a:r>
            <a:r>
              <a:rPr lang="ru-RU" b="1" dirty="0" smtClean="0">
                <a:sym typeface="Wingdings" panose="05000000000000000000" pitchFamily="2" charset="2"/>
              </a:rPr>
              <a:t>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9055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6905" cy="77105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107" y="215223"/>
            <a:ext cx="7676213" cy="519295"/>
          </a:xfrm>
          <a:solidFill>
            <a:schemeClr val="bg1"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 anchorCtr="1">
            <a:normAutofit fontScale="90000"/>
          </a:bodyPr>
          <a:lstStyle/>
          <a:p>
            <a:r>
              <a:rPr lang="ru-RU" b="1" u="sng" dirty="0" smtClean="0"/>
              <a:t>Актуальность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872" y="949742"/>
            <a:ext cx="11997128" cy="618557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Актуальность темы </a:t>
            </a:r>
            <a:r>
              <a:rPr lang="ru-RU" sz="4000" dirty="0" smtClean="0">
                <a:solidFill>
                  <a:schemeClr val="tx1"/>
                </a:solidFill>
              </a:rPr>
              <a:t>основана </a:t>
            </a:r>
            <a:r>
              <a:rPr lang="ru-RU" sz="4000" dirty="0">
                <a:solidFill>
                  <a:schemeClr val="tx1"/>
                </a:solidFill>
              </a:rPr>
              <a:t>на развитии различных обучающих направлений в детских объединениях дополнительного образования, в частности творческой и художественной тематики, и предполагает взаимообмен педагогическим опытом в области привлечения детей в обучающее направление, удержание их внимания, развития интереса к предмету и желания дальнейшего изучения предмета и работы на дальнейший результат в данной области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829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6905" cy="77105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107" y="215223"/>
            <a:ext cx="7676213" cy="789118"/>
          </a:xfrm>
          <a:solidFill>
            <a:schemeClr val="bg1"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ru-RU" b="1" u="sng" dirty="0" smtClean="0"/>
              <a:t>Цель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317" y="1288764"/>
            <a:ext cx="11782269" cy="590825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Цель обусловлена возможностью сделать занятия интересным и занимательным, основываясь на возрастных критериях, методах взаимодействия с группой и целевой аудиторией, а также с помощью применения различных развивающих заданий, игр, </a:t>
            </a:r>
            <a:r>
              <a:rPr lang="ru-RU" sz="4000" dirty="0" err="1">
                <a:solidFill>
                  <a:schemeClr val="tx1"/>
                </a:solidFill>
              </a:rPr>
              <a:t>квестов</a:t>
            </a:r>
            <a:r>
              <a:rPr lang="ru-RU" sz="4000" dirty="0">
                <a:solidFill>
                  <a:schemeClr val="tx1"/>
                </a:solidFill>
              </a:rPr>
              <a:t>, викторин, направленных на укрепление полученных знаний, развитие творческого потенциала, работу в команде и развитие личностных и лидерских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355815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350135"/>
            <a:ext cx="10401300" cy="939019"/>
          </a:xfr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Методы диагностики мотивации обучающихся к занятиям в фотолаборатории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2669" y="1476131"/>
            <a:ext cx="5351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беседа </a:t>
            </a: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 основа дальнейшей работы и выявление возможных интересов в какой-то из направленностей изучаемого предмета, а также имеющихся/не имеющихся данных, талантов обучающегося и наличие своего портфолио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583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350135"/>
            <a:ext cx="10401300" cy="939019"/>
          </a:xfr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Методы диагностики мотивации обучающихся к занятиям в фотолаборатории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2669" y="2015777"/>
            <a:ext cx="5351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имеющегося портфолио (при наличии) </a:t>
            </a: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выявить определенные навыки у ребенка в сфере фотоискусства.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7039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63" y="61590"/>
            <a:ext cx="10020300" cy="554636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Виды творческих </a:t>
            </a:r>
            <a:r>
              <a:rPr lang="ru-RU" dirty="0" err="1" smtClean="0"/>
              <a:t>фотозаданий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963" y="1124263"/>
            <a:ext cx="11534306" cy="595109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i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фотозадания</a:t>
            </a:r>
            <a:r>
              <a:rPr lang="ru-RU" sz="3200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нестандартным названием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дают возможность помыслить нестандартно (например «Зимний уют» - тема, предполагающая наличие определенной направленности, но, в то же время, дающая ребенку возможность увидеть конечный результат по своему и т.д.);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i="1" u="sng" dirty="0" err="1"/>
              <a:t>фотозадания</a:t>
            </a:r>
            <a:r>
              <a:rPr lang="ru-RU" sz="3200" i="1" u="sng" dirty="0"/>
              <a:t> –повтор </a:t>
            </a:r>
            <a:r>
              <a:rPr lang="ru-RU" sz="3200" dirty="0"/>
              <a:t>– обучающимся даются какие-то готовые </a:t>
            </a:r>
            <a:r>
              <a:rPr lang="ru-RU" sz="3200" dirty="0" err="1"/>
              <a:t>фотопримеры</a:t>
            </a:r>
            <a:r>
              <a:rPr lang="ru-RU" sz="3200" dirty="0"/>
              <a:t>, которые необходимо воспроизвести максимально точно, но с творческим замыслом </a:t>
            </a:r>
            <a:r>
              <a:rPr lang="ru-RU" sz="3200" dirty="0" smtClean="0"/>
              <a:t>(повторить </a:t>
            </a:r>
            <a:r>
              <a:rPr lang="ru-RU" sz="3200" dirty="0"/>
              <a:t>позы/выражение лиц моделей на </a:t>
            </a:r>
            <a:r>
              <a:rPr lang="ru-RU" sz="3200" dirty="0" smtClean="0"/>
              <a:t>фото; воспроизвести </a:t>
            </a:r>
            <a:r>
              <a:rPr lang="ru-RU" sz="3200" dirty="0"/>
              <a:t>кадр из известного фильма, мультфильма, компьютерной игры и т.д</a:t>
            </a:r>
            <a:r>
              <a:rPr lang="ru-RU" sz="3200" dirty="0" smtClean="0"/>
              <a:t>.);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98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-307299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95" y="344773"/>
            <a:ext cx="4260954" cy="2840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544" y="344773"/>
            <a:ext cx="4297181" cy="2864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131" y="3687582"/>
            <a:ext cx="4462879" cy="2975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5456" y="3717240"/>
            <a:ext cx="4462878" cy="2975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734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4958" y="-153650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66" y="412228"/>
            <a:ext cx="3812499" cy="5718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630" y="412228"/>
            <a:ext cx="3822495" cy="5733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925" y="412228"/>
            <a:ext cx="3389275" cy="5981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711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29915" y="-355734"/>
            <a:ext cx="12321915" cy="71652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056" y="0"/>
            <a:ext cx="2608288" cy="3912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26" y="0"/>
            <a:ext cx="3017730" cy="3912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786" y="0"/>
            <a:ext cx="2960760" cy="3912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533" y="0"/>
            <a:ext cx="2608290" cy="391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558" y="4066083"/>
            <a:ext cx="4056417" cy="2704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26" y="4000071"/>
            <a:ext cx="3187906" cy="2770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954" y="4066083"/>
            <a:ext cx="2197533" cy="27434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456719" y="4523331"/>
            <a:ext cx="2743480" cy="182898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82266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441</Words>
  <Application>Microsoft Office PowerPoint</Application>
  <PresentationFormat>Произвольный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Актуальность</vt:lpstr>
      <vt:lpstr>Цель</vt:lpstr>
      <vt:lpstr>Методы диагностики мотивации обучающихся к занятиям в фотолаборатории</vt:lpstr>
      <vt:lpstr>Методы диагностики мотивации обучающихся к занятиям в фотолаборатории</vt:lpstr>
      <vt:lpstr>Виды творческих фотозаданий</vt:lpstr>
      <vt:lpstr>Слайд 7</vt:lpstr>
      <vt:lpstr>Слайд 8</vt:lpstr>
      <vt:lpstr>Слайд 9</vt:lpstr>
      <vt:lpstr>Виды творческих фотозаданий</vt:lpstr>
      <vt:lpstr>Слайд 11</vt:lpstr>
      <vt:lpstr>Виды творческих фотозаданий</vt:lpstr>
      <vt:lpstr>Слайд 13</vt:lpstr>
      <vt:lpstr>Слайд 14</vt:lpstr>
      <vt:lpstr>Слайд 15</vt:lpstr>
      <vt:lpstr>Пусть идеи не заканчиваются 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мотивации обучающихся к занятиям в фотолаборатории посредством творческих заданий</dc:title>
  <dc:creator>Admin</dc:creator>
  <cp:lastModifiedBy>User1</cp:lastModifiedBy>
  <cp:revision>15</cp:revision>
  <dcterms:created xsi:type="dcterms:W3CDTF">2021-01-28T03:16:17Z</dcterms:created>
  <dcterms:modified xsi:type="dcterms:W3CDTF">2021-02-25T09:54:49Z</dcterms:modified>
</cp:coreProperties>
</file>