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sldIdLst>
    <p:sldId id="272" r:id="rId4"/>
    <p:sldId id="273" r:id="rId5"/>
    <p:sldId id="294" r:id="rId6"/>
    <p:sldId id="297" r:id="rId7"/>
    <p:sldId id="293" r:id="rId8"/>
    <p:sldId id="301" r:id="rId9"/>
    <p:sldId id="295" r:id="rId10"/>
    <p:sldId id="296" r:id="rId11"/>
    <p:sldId id="298" r:id="rId12"/>
    <p:sldId id="300" r:id="rId13"/>
    <p:sldId id="299" r:id="rId14"/>
    <p:sldId id="306" r:id="rId15"/>
    <p:sldId id="305" r:id="rId16"/>
    <p:sldId id="285" r:id="rId17"/>
    <p:sldId id="302" r:id="rId18"/>
    <p:sldId id="257" r:id="rId19"/>
    <p:sldId id="303" r:id="rId20"/>
    <p:sldId id="307" r:id="rId21"/>
    <p:sldId id="308" r:id="rId22"/>
    <p:sldId id="309" r:id="rId23"/>
    <p:sldId id="311" r:id="rId24"/>
    <p:sldId id="310" r:id="rId25"/>
    <p:sldId id="304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7" y="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3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3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3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9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31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32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6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45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7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4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98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7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7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16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75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01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5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90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95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43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1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4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8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6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5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7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7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opencu.ru/uploads/uchebno-metodicheskij-kompleks.doc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38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Семинар «Сопровождение индивидуальной проектной деятельности технически одарённых школьников»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5656" y="5445224"/>
            <a:ext cx="6400800" cy="9109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Лобода М.М., методист БУ ДО «Омская областная станция юных </a:t>
            </a:r>
            <a:r>
              <a:rPr lang="ru-RU"/>
              <a:t>техников»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РИП-</a:t>
            </a:r>
            <a:r>
              <a:rPr lang="ru-RU" b="1" dirty="0" err="1">
                <a:solidFill>
                  <a:prstClr val="black"/>
                </a:solidFill>
              </a:rPr>
              <a:t>ИнКО</a:t>
            </a:r>
            <a:r>
              <a:rPr lang="ru-RU" b="1" dirty="0">
                <a:solidFill>
                  <a:prstClr val="black"/>
                </a:solidFill>
              </a:rPr>
              <a:t> «Школа как центр творчества  и развития одаренности детей» 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Бюджетное учреждение Омской области дополнительного образования «Омская областная станция юных техников»</a:t>
            </a:r>
          </a:p>
        </p:txBody>
      </p:sp>
    </p:spTree>
    <p:extLst>
      <p:ext uri="{BB962C8B-B14F-4D97-AF65-F5344CB8AC3E}">
        <p14:creationId xmlns:p14="http://schemas.microsoft.com/office/powerpoint/2010/main" val="92577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39C4A-BF90-4D99-B05B-7DAE0ADB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Технология тьюторского сопровождения процесса индивидуализации: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C22B7F-130F-4198-BFBA-23D3BB29E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2132856"/>
            <a:ext cx="8170339" cy="399330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Создание «избыточной» образовательной среды.</a:t>
            </a:r>
          </a:p>
          <a:p>
            <a:endParaRPr lang="ru-RU" sz="1400" dirty="0"/>
          </a:p>
          <a:p>
            <a:r>
              <a:rPr lang="ru-RU" sz="2800" dirty="0"/>
              <a:t>Проявление и фиксация запроса, интереса, инициативы ребёнка.</a:t>
            </a:r>
          </a:p>
          <a:p>
            <a:endParaRPr lang="ru-RU" sz="1400" dirty="0"/>
          </a:p>
          <a:p>
            <a:r>
              <a:rPr lang="ru-RU" sz="2800" dirty="0"/>
              <a:t>Поддержка – образовательная навигация.</a:t>
            </a:r>
          </a:p>
          <a:p>
            <a:endParaRPr lang="ru-RU" sz="1400" dirty="0"/>
          </a:p>
          <a:p>
            <a:r>
              <a:rPr lang="ru-RU" sz="2800" dirty="0"/>
              <a:t>Развитие – масштабирование (</a:t>
            </a:r>
            <a:r>
              <a:rPr lang="ru-RU" sz="2800"/>
              <a:t>расширение зоны </a:t>
            </a:r>
            <a:r>
              <a:rPr lang="ru-RU" sz="2800" dirty="0"/>
              <a:t>применения полученных образовательных результатов)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08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AB2CC-CB31-4F32-8B02-BD780239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322637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Схема тьюторского действия в открытой образовательной среде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6FF790-B503-41C9-8930-6E7934B9D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6209833" cy="6308724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75FD8E8-CB4F-4E8E-A830-D5DF6341F147}"/>
              </a:ext>
            </a:extLst>
          </p:cNvPr>
          <p:cNvSpPr txBox="1">
            <a:spLocks/>
          </p:cNvSpPr>
          <p:nvPr/>
        </p:nvSpPr>
        <p:spPr>
          <a:xfrm>
            <a:off x="1907704" y="2276872"/>
            <a:ext cx="28803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Культурно-предметный вектор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A0B531-43D6-495D-A4DF-0EED4D1C99C2}"/>
              </a:ext>
            </a:extLst>
          </p:cNvPr>
          <p:cNvSpPr txBox="1">
            <a:spLocks/>
          </p:cNvSpPr>
          <p:nvPr/>
        </p:nvSpPr>
        <p:spPr>
          <a:xfrm>
            <a:off x="179512" y="3868043"/>
            <a:ext cx="28803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Антропологический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вектор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621BA0B-4672-4F21-8EB6-1CE8BB0BA52D}"/>
              </a:ext>
            </a:extLst>
          </p:cNvPr>
          <p:cNvSpPr txBox="1">
            <a:spLocks/>
          </p:cNvSpPr>
          <p:nvPr/>
        </p:nvSpPr>
        <p:spPr>
          <a:xfrm>
            <a:off x="3653041" y="3868043"/>
            <a:ext cx="28803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Социальный вектор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1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7B4D3-6152-497B-9134-C85F521B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86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Этапы работы тьютора: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B3ADA-1A2F-4AD8-8FD8-B7E11F79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64" y="1062755"/>
            <a:ext cx="8229600" cy="20062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1. Диагностический;</a:t>
            </a:r>
          </a:p>
          <a:p>
            <a:pPr marL="0" indent="0">
              <a:buNone/>
            </a:pPr>
            <a:r>
              <a:rPr lang="ru-RU" sz="2800" dirty="0"/>
              <a:t>2. Проектировочный;</a:t>
            </a:r>
          </a:p>
          <a:p>
            <a:pPr marL="0" indent="0">
              <a:buNone/>
            </a:pPr>
            <a:r>
              <a:rPr lang="ru-RU" sz="2800" dirty="0"/>
              <a:t>3. Реализационный;</a:t>
            </a:r>
          </a:p>
          <a:p>
            <a:pPr marL="0" indent="0">
              <a:buNone/>
            </a:pPr>
            <a:r>
              <a:rPr lang="ru-RU" sz="2800" dirty="0"/>
              <a:t>4. Аналитический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682657-E167-48EB-9D89-30D8E1BE0012}"/>
              </a:ext>
            </a:extLst>
          </p:cNvPr>
          <p:cNvSpPr txBox="1">
            <a:spLocks/>
          </p:cNvSpPr>
          <p:nvPr/>
        </p:nvSpPr>
        <p:spPr>
          <a:xfrm>
            <a:off x="457199" y="350100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Жизненный цикл инженерного проекта: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CE81E0-E8DA-4D4F-BED6-B1418A4D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4005064"/>
            <a:ext cx="77247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E210F-D560-458E-96C4-ED464FDE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Индивидуальные способы организации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D5ECB-5FB6-4E89-B33C-BA7A3D3F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202"/>
            <a:ext cx="8435280" cy="5069160"/>
          </a:xfrm>
        </p:spPr>
        <p:txBody>
          <a:bodyPr>
            <a:normAutofit lnSpcReduction="10000"/>
          </a:bodyPr>
          <a:lstStyle/>
          <a:p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Индивидуальный образовательный маршрут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результат выбора тьюторантом основных ориентиров воспитания, учения и развития, определение его целей и ожидаемого результата - образовательного продукта - на основании направленности интересов и склонностей, социального и государственного заказов. </a:t>
            </a:r>
          </a:p>
          <a:p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Индивидуальный образовательный план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конкретный проект воспитания, учения и развития, предполагающий реализацию разработанного маршрута с учетом имеющихся ресурсов, сроков и возможных рисков. </a:t>
            </a:r>
          </a:p>
          <a:p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Индивидуальная образовательная траектория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результат выбора источников информации; форм, методов, приемов образования; темпа учения и развития, партнеров. Структурирование последовательности воспитания, учения и развития тьюторанта в открытой образовательной системе. </a:t>
            </a:r>
          </a:p>
          <a:p>
            <a:pPr marR="7930"/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Индивидуальная образовательная программа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пошаговое описание предстоящей образовательной деятельности тьюторанта и вариантов его сотрудничества с тьютором и преподавателями.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431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ADE3E-C873-422E-B1AA-DCB0558C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Индивидуальный образовательный путь каждого участника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8B0987-BD72-443F-8FD8-581A6FD29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80" b="11392"/>
          <a:stretch/>
        </p:blipFill>
        <p:spPr>
          <a:xfrm>
            <a:off x="971600" y="1525650"/>
            <a:ext cx="7383908" cy="4027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F819D-5FB2-4B2F-88B8-627C1D2DE533}"/>
              </a:ext>
            </a:extLst>
          </p:cNvPr>
          <p:cNvSpPr txBox="1"/>
          <p:nvPr/>
        </p:nvSpPr>
        <p:spPr>
          <a:xfrm>
            <a:off x="539552" y="5661248"/>
            <a:ext cx="8147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проекте тьютор отвечает за индивидуальный образовательный результат каждого участника, продуктовый результат ему не столь важен</a:t>
            </a:r>
          </a:p>
        </p:txBody>
      </p:sp>
    </p:spTree>
    <p:extLst>
      <p:ext uri="{BB962C8B-B14F-4D97-AF65-F5344CB8AC3E}">
        <p14:creationId xmlns:p14="http://schemas.microsoft.com/office/powerpoint/2010/main" val="167855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B6065-0D76-4FA3-A9F5-9D84EAFC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Основные формы и технологии тьюторского сопровождения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72D83B-7C6C-43B1-B637-694BE7E4D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Технология проектной и исследовательской деятельности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Технология образовательного события</a:t>
            </a:r>
          </a:p>
          <a:p>
            <a:r>
              <a:rPr lang="ru-RU" dirty="0"/>
              <a:t>Вопросные техники, тестирование, анкетирование</a:t>
            </a:r>
          </a:p>
          <a:p>
            <a:r>
              <a:rPr lang="ru-RU" dirty="0"/>
              <a:t>Личностно-ресурсное картирование</a:t>
            </a:r>
          </a:p>
          <a:p>
            <a:r>
              <a:rPr lang="ru-RU" dirty="0"/>
              <a:t>Тьюториал</a:t>
            </a:r>
          </a:p>
          <a:p>
            <a:r>
              <a:rPr lang="ru-RU" dirty="0"/>
              <a:t>Тренинг</a:t>
            </a:r>
          </a:p>
          <a:p>
            <a:r>
              <a:rPr lang="ru-RU" dirty="0"/>
              <a:t>Лабораторная работа, опыт, эксперимент</a:t>
            </a:r>
          </a:p>
          <a:p>
            <a:r>
              <a:rPr lang="ru-RU" dirty="0"/>
              <a:t>Кейс технологии</a:t>
            </a:r>
          </a:p>
          <a:p>
            <a:r>
              <a:rPr lang="ru-RU" dirty="0"/>
              <a:t>Деловые и </a:t>
            </a:r>
            <a:r>
              <a:rPr lang="ru-RU" dirty="0" err="1"/>
              <a:t>оргдеятельностные</a:t>
            </a:r>
            <a:r>
              <a:rPr lang="ru-RU" dirty="0"/>
              <a:t> командные игры</a:t>
            </a:r>
          </a:p>
          <a:p>
            <a:r>
              <a:rPr lang="ru-RU" dirty="0"/>
              <a:t>Дискуссии, дебаты, презентации, защиты работ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Портфолио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08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884" y="499155"/>
            <a:ext cx="2083883" cy="369973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2540"/>
            <a:r>
              <a:rPr sz="2000" b="1" kern="0" dirty="0">
                <a:solidFill>
                  <a:srgbClr val="007F7F"/>
                </a:solidFill>
                <a:latin typeface="Palatino Linotype"/>
                <a:cs typeface="Palatino Linotype"/>
              </a:rPr>
              <a:t>Установите порядок  этапов тьюторского  занятия,  повторяющего  алгоритм решения  жизненно важной  проблемы\  затруднения:</a:t>
            </a:r>
            <a:endParaRPr sz="2000" kern="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922" y="4421305"/>
            <a:ext cx="384493" cy="112588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lnSpc>
                <a:spcPts val="2160"/>
              </a:lnSpc>
              <a:spcBef>
                <a:spcPts val="50"/>
              </a:spcBef>
            </a:pPr>
            <a:r>
              <a:rPr spc="-100" dirty="0">
                <a:solidFill>
                  <a:srgbClr val="7F007F"/>
                </a:solidFill>
                <a:latin typeface="Palatino Linotype"/>
                <a:cs typeface="Palatino Linotype"/>
              </a:rPr>
              <a:t>А.</a:t>
            </a:r>
            <a:r>
              <a:rPr spc="-83" dirty="0">
                <a:solidFill>
                  <a:srgbClr val="7F007F"/>
                </a:solidFill>
                <a:latin typeface="Palatino Linotype"/>
                <a:cs typeface="Palatino Linotype"/>
              </a:rPr>
              <a:t> </a:t>
            </a:r>
            <a:r>
              <a:rPr spc="-38" dirty="0">
                <a:solidFill>
                  <a:srgbClr val="7F007F"/>
                </a:solidFill>
                <a:latin typeface="Palatino Linotype"/>
                <a:cs typeface="Palatino Linotype"/>
              </a:rPr>
              <a:t>1</a:t>
            </a:r>
            <a:endParaRPr dirty="0">
              <a:latin typeface="Palatino Linotype"/>
              <a:cs typeface="Palatino Linotype"/>
            </a:endParaRPr>
          </a:p>
          <a:p>
            <a:pPr marL="6350">
              <a:lnSpc>
                <a:spcPts val="2158"/>
              </a:lnSpc>
            </a:pPr>
            <a:r>
              <a:rPr spc="-50" dirty="0">
                <a:solidFill>
                  <a:srgbClr val="7F007F"/>
                </a:solidFill>
                <a:latin typeface="Palatino Linotype"/>
                <a:cs typeface="Palatino Linotype"/>
              </a:rPr>
              <a:t>Б.</a:t>
            </a:r>
            <a:r>
              <a:rPr spc="-93" dirty="0">
                <a:solidFill>
                  <a:srgbClr val="7F007F"/>
                </a:solidFill>
                <a:latin typeface="Palatino Linotype"/>
                <a:cs typeface="Palatino Linotype"/>
              </a:rPr>
              <a:t> </a:t>
            </a:r>
            <a:r>
              <a:rPr spc="-38" dirty="0">
                <a:solidFill>
                  <a:srgbClr val="7F007F"/>
                </a:solidFill>
                <a:latin typeface="Palatino Linotype"/>
                <a:cs typeface="Palatino Linotype"/>
              </a:rPr>
              <a:t>2</a:t>
            </a:r>
            <a:endParaRPr dirty="0">
              <a:latin typeface="Palatino Linotype"/>
              <a:cs typeface="Palatino Linotype"/>
            </a:endParaRPr>
          </a:p>
          <a:p>
            <a:pPr marL="6350">
              <a:lnSpc>
                <a:spcPts val="2158"/>
              </a:lnSpc>
            </a:pPr>
            <a:r>
              <a:rPr spc="-43" dirty="0">
                <a:solidFill>
                  <a:srgbClr val="7F007F"/>
                </a:solidFill>
                <a:latin typeface="Palatino Linotype"/>
                <a:cs typeface="Palatino Linotype"/>
              </a:rPr>
              <a:t>В.</a:t>
            </a:r>
            <a:r>
              <a:rPr spc="-88" dirty="0">
                <a:solidFill>
                  <a:srgbClr val="7F007F"/>
                </a:solidFill>
                <a:latin typeface="Palatino Linotype"/>
                <a:cs typeface="Palatino Linotype"/>
              </a:rPr>
              <a:t> </a:t>
            </a:r>
            <a:r>
              <a:rPr spc="-38" dirty="0">
                <a:solidFill>
                  <a:srgbClr val="7F007F"/>
                </a:solidFill>
                <a:latin typeface="Palatino Linotype"/>
                <a:cs typeface="Palatino Linotype"/>
              </a:rPr>
              <a:t>3</a:t>
            </a:r>
            <a:endParaRPr dirty="0">
              <a:latin typeface="Palatino Linotype"/>
              <a:cs typeface="Palatino Linotype"/>
            </a:endParaRPr>
          </a:p>
          <a:p>
            <a:pPr marL="6350">
              <a:lnSpc>
                <a:spcPts val="2160"/>
              </a:lnSpc>
            </a:pPr>
            <a:r>
              <a:rPr spc="-40" dirty="0">
                <a:solidFill>
                  <a:srgbClr val="7F007F"/>
                </a:solidFill>
                <a:latin typeface="Palatino Linotype"/>
                <a:cs typeface="Palatino Linotype"/>
              </a:rPr>
              <a:t>Г.</a:t>
            </a:r>
            <a:r>
              <a:rPr spc="-68" dirty="0">
                <a:solidFill>
                  <a:srgbClr val="7F007F"/>
                </a:solidFill>
                <a:latin typeface="Palatino Linotype"/>
                <a:cs typeface="Palatino Linotype"/>
              </a:rPr>
              <a:t> </a:t>
            </a:r>
            <a:r>
              <a:rPr spc="-38" dirty="0">
                <a:solidFill>
                  <a:srgbClr val="7F007F"/>
                </a:solidFill>
                <a:latin typeface="Palatino Linotype"/>
                <a:cs typeface="Palatino Linotype"/>
              </a:rPr>
              <a:t>4</a:t>
            </a:r>
            <a:endParaRPr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4371" y="484407"/>
            <a:ext cx="6102435" cy="61362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marR="20320">
              <a:spcBef>
                <a:spcPts val="50"/>
              </a:spcBef>
              <a:tabLst>
                <a:tab pos="234633" algn="l"/>
                <a:tab pos="234950" algn="l"/>
              </a:tabLst>
            </a:pPr>
            <a:r>
              <a:rPr lang="ru-RU" sz="2400" spc="-5" dirty="0">
                <a:latin typeface="Times New Roman"/>
                <a:cs typeface="Times New Roman"/>
              </a:rPr>
              <a:t>1.	Организация планирования образовательной деятельности,  в т. ч. поиск, анализ и исследование образовательных  ресурсов и возможностей</a:t>
            </a:r>
          </a:p>
          <a:p>
            <a:pPr marL="6350" marR="20320">
              <a:spcBef>
                <a:spcPts val="50"/>
              </a:spcBef>
              <a:tabLst>
                <a:tab pos="234633" algn="l"/>
                <a:tab pos="234950" algn="l"/>
              </a:tabLst>
            </a:pPr>
            <a:endParaRPr lang="ru-RU" sz="2400" spc="-5" dirty="0">
              <a:latin typeface="Times New Roman"/>
              <a:cs typeface="Times New Roman"/>
            </a:endParaRPr>
          </a:p>
          <a:p>
            <a:pPr marL="6350" marR="20320">
              <a:spcBef>
                <a:spcPts val="50"/>
              </a:spcBef>
              <a:buAutoNum type="arabicPlain" startAt="2"/>
              <a:tabLst>
                <a:tab pos="234633" algn="l"/>
                <a:tab pos="234950" algn="l"/>
              </a:tabLst>
            </a:pPr>
            <a:r>
              <a:rPr lang="ru-RU" sz="2400" spc="-5" dirty="0">
                <a:latin typeface="Times New Roman"/>
                <a:cs typeface="Times New Roman"/>
              </a:rPr>
              <a:t>. </a:t>
            </a:r>
            <a:r>
              <a:rPr sz="2400" spc="-5" dirty="0" err="1">
                <a:latin typeface="Times New Roman"/>
                <a:cs typeface="Times New Roman"/>
              </a:rPr>
              <a:t>Выявление</a:t>
            </a:r>
            <a:r>
              <a:rPr sz="2400" spc="-5" dirty="0">
                <a:latin typeface="Times New Roman"/>
                <a:cs typeface="Times New Roman"/>
              </a:rPr>
              <a:t> образовательного запроса (интереса) ребёнка и  помощь в постановке образовательных целей</a:t>
            </a:r>
          </a:p>
          <a:p>
            <a:pPr marL="6350" marR="2540">
              <a:spcBef>
                <a:spcPts val="2160"/>
              </a:spcBef>
              <a:buAutoNum type="arabicPlain" startAt="2"/>
              <a:tabLst>
                <a:tab pos="234633" algn="l"/>
                <a:tab pos="234950" algn="l"/>
              </a:tabLst>
            </a:pPr>
            <a:r>
              <a:rPr lang="ru-RU" sz="2400" spc="-5" dirty="0">
                <a:latin typeface="Times New Roman"/>
                <a:cs typeface="Times New Roman"/>
              </a:rPr>
              <a:t>. </a:t>
            </a:r>
            <a:r>
              <a:rPr sz="2400" spc="-5" dirty="0" err="1">
                <a:latin typeface="Times New Roman"/>
                <a:cs typeface="Times New Roman"/>
              </a:rPr>
              <a:t>Содействие</a:t>
            </a:r>
            <a:r>
              <a:rPr sz="2400" spc="-5" dirty="0">
                <a:latin typeface="Times New Roman"/>
                <a:cs typeface="Times New Roman"/>
              </a:rPr>
              <a:t> в реализации проекта образовательной  деятельности в открытой образовательной среде (навигация)</a:t>
            </a:r>
          </a:p>
          <a:p>
            <a:pPr marL="6350" marR="1040448">
              <a:spcBef>
                <a:spcPts val="2160"/>
              </a:spcBef>
              <a:buAutoNum type="arabicPlain" startAt="2"/>
              <a:tabLst>
                <a:tab pos="234633" algn="l"/>
                <a:tab pos="234950" algn="l"/>
              </a:tabLst>
            </a:pPr>
            <a:r>
              <a:rPr lang="ru-RU" sz="2400" spc="-5" dirty="0">
                <a:latin typeface="Times New Roman"/>
                <a:cs typeface="Times New Roman"/>
              </a:rPr>
              <a:t>. </a:t>
            </a:r>
            <a:r>
              <a:rPr sz="2400" spc="-5" dirty="0" err="1">
                <a:latin typeface="Times New Roman"/>
                <a:cs typeface="Times New Roman"/>
              </a:rPr>
              <a:t>Организация</a:t>
            </a:r>
            <a:r>
              <a:rPr sz="2400" spc="-5" dirty="0">
                <a:latin typeface="Times New Roman"/>
                <a:cs typeface="Times New Roman"/>
              </a:rPr>
              <a:t> рефлексии, оценки результатов и  проектирования следующего шага ребёнка в своём  образовании</a:t>
            </a:r>
          </a:p>
        </p:txBody>
      </p:sp>
      <p:sp>
        <p:nvSpPr>
          <p:cNvPr id="102" name="Google Shape;121;p28">
            <a:extLst>
              <a:ext uri="{FF2B5EF4-FFF2-40B4-BE49-F238E27FC236}">
                <a16:creationId xmlns:a16="http://schemas.microsoft.com/office/drawing/2014/main" id="{4A6BD1A8-1B74-496D-899A-1784FC6D49A5}"/>
              </a:ext>
            </a:extLst>
          </p:cNvPr>
          <p:cNvSpPr/>
          <p:nvPr/>
        </p:nvSpPr>
        <p:spPr>
          <a:xfrm>
            <a:off x="266546" y="5764548"/>
            <a:ext cx="1094058" cy="856154"/>
          </a:xfrm>
          <a:custGeom>
            <a:avLst/>
            <a:gdLst/>
            <a:ahLst/>
            <a:cxnLst/>
            <a:rect l="l" t="t" r="r" b="b"/>
            <a:pathLst>
              <a:path w="196069" h="152570" extrusionOk="0">
                <a:moveTo>
                  <a:pt x="142998" y="1"/>
                </a:moveTo>
                <a:cubicBezTo>
                  <a:pt x="142338" y="1"/>
                  <a:pt x="141677" y="15"/>
                  <a:pt x="141017" y="44"/>
                </a:cubicBezTo>
                <a:cubicBezTo>
                  <a:pt x="130024" y="539"/>
                  <a:pt x="119675" y="5013"/>
                  <a:pt x="109307" y="8691"/>
                </a:cubicBezTo>
                <a:cubicBezTo>
                  <a:pt x="101690" y="11396"/>
                  <a:pt x="93613" y="13712"/>
                  <a:pt x="85626" y="13712"/>
                </a:cubicBezTo>
                <a:cubicBezTo>
                  <a:pt x="82740" y="13712"/>
                  <a:pt x="79866" y="13409"/>
                  <a:pt x="77029" y="12714"/>
                </a:cubicBezTo>
                <a:cubicBezTo>
                  <a:pt x="69292" y="10820"/>
                  <a:pt x="62490" y="6139"/>
                  <a:pt x="54821" y="4006"/>
                </a:cubicBezTo>
                <a:cubicBezTo>
                  <a:pt x="51664" y="3128"/>
                  <a:pt x="48550" y="2718"/>
                  <a:pt x="45521" y="2718"/>
                </a:cubicBezTo>
                <a:cubicBezTo>
                  <a:pt x="19649" y="2718"/>
                  <a:pt x="0" y="32673"/>
                  <a:pt x="13205" y="56998"/>
                </a:cubicBezTo>
                <a:cubicBezTo>
                  <a:pt x="16824" y="63664"/>
                  <a:pt x="22408" y="69008"/>
                  <a:pt x="27089" y="74980"/>
                </a:cubicBezTo>
                <a:cubicBezTo>
                  <a:pt x="31774" y="80952"/>
                  <a:pt x="35717" y="88153"/>
                  <a:pt x="35086" y="95715"/>
                </a:cubicBezTo>
                <a:cubicBezTo>
                  <a:pt x="34562" y="101970"/>
                  <a:pt x="30995" y="107545"/>
                  <a:pt x="29517" y="113648"/>
                </a:cubicBezTo>
                <a:cubicBezTo>
                  <a:pt x="26693" y="125340"/>
                  <a:pt x="32293" y="138200"/>
                  <a:pt x="41988" y="145323"/>
                </a:cubicBezTo>
                <a:cubicBezTo>
                  <a:pt x="48682" y="150246"/>
                  <a:pt x="56989" y="152570"/>
                  <a:pt x="65333" y="152570"/>
                </a:cubicBezTo>
                <a:cubicBezTo>
                  <a:pt x="69066" y="152570"/>
                  <a:pt x="72807" y="152105"/>
                  <a:pt x="76414" y="151198"/>
                </a:cubicBezTo>
                <a:cubicBezTo>
                  <a:pt x="88077" y="148271"/>
                  <a:pt x="98378" y="141093"/>
                  <a:pt x="106479" y="132205"/>
                </a:cubicBezTo>
                <a:cubicBezTo>
                  <a:pt x="110816" y="127449"/>
                  <a:pt x="115046" y="121885"/>
                  <a:pt x="121277" y="120267"/>
                </a:cubicBezTo>
                <a:cubicBezTo>
                  <a:pt x="122614" y="119920"/>
                  <a:pt x="123961" y="119777"/>
                  <a:pt x="125314" y="119777"/>
                </a:cubicBezTo>
                <a:cubicBezTo>
                  <a:pt x="130007" y="119777"/>
                  <a:pt x="134776" y="121497"/>
                  <a:pt x="139483" y="122396"/>
                </a:cubicBezTo>
                <a:cubicBezTo>
                  <a:pt x="141980" y="122872"/>
                  <a:pt x="144519" y="123106"/>
                  <a:pt x="147059" y="123106"/>
                </a:cubicBezTo>
                <a:cubicBezTo>
                  <a:pt x="155882" y="123106"/>
                  <a:pt x="164714" y="120286"/>
                  <a:pt x="171820" y="115038"/>
                </a:cubicBezTo>
                <a:cubicBezTo>
                  <a:pt x="186483" y="104210"/>
                  <a:pt x="194491" y="84179"/>
                  <a:pt x="195238" y="63924"/>
                </a:cubicBezTo>
                <a:cubicBezTo>
                  <a:pt x="196069" y="41516"/>
                  <a:pt x="188013" y="18833"/>
                  <a:pt x="170266" y="8036"/>
                </a:cubicBezTo>
                <a:cubicBezTo>
                  <a:pt x="162072" y="3052"/>
                  <a:pt x="152576" y="1"/>
                  <a:pt x="142998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700"/>
          </a:p>
        </p:txBody>
      </p:sp>
      <p:sp>
        <p:nvSpPr>
          <p:cNvPr id="104" name="Google Shape;298;p28">
            <a:extLst>
              <a:ext uri="{FF2B5EF4-FFF2-40B4-BE49-F238E27FC236}">
                <a16:creationId xmlns:a16="http://schemas.microsoft.com/office/drawing/2014/main" id="{5AC9E0B5-70EF-44C4-AAB2-EFFB451CE13E}"/>
              </a:ext>
            </a:extLst>
          </p:cNvPr>
          <p:cNvSpPr/>
          <p:nvPr/>
        </p:nvSpPr>
        <p:spPr>
          <a:xfrm>
            <a:off x="590844" y="5983310"/>
            <a:ext cx="340601" cy="278888"/>
          </a:xfrm>
          <a:custGeom>
            <a:avLst/>
            <a:gdLst/>
            <a:ahLst/>
            <a:cxnLst/>
            <a:rect l="l" t="t" r="r" b="b"/>
            <a:pathLst>
              <a:path w="30841" h="25253" extrusionOk="0">
                <a:moveTo>
                  <a:pt x="3684" y="0"/>
                </a:moveTo>
                <a:cubicBezTo>
                  <a:pt x="1750" y="0"/>
                  <a:pt x="181" y="1571"/>
                  <a:pt x="181" y="3508"/>
                </a:cubicBezTo>
                <a:lnTo>
                  <a:pt x="181" y="16158"/>
                </a:lnTo>
                <a:cubicBezTo>
                  <a:pt x="181" y="18091"/>
                  <a:pt x="1750" y="19661"/>
                  <a:pt x="3684" y="19661"/>
                </a:cubicBezTo>
                <a:lnTo>
                  <a:pt x="4423" y="19661"/>
                </a:lnTo>
                <a:cubicBezTo>
                  <a:pt x="3688" y="21294"/>
                  <a:pt x="2274" y="23774"/>
                  <a:pt x="1" y="25252"/>
                </a:cubicBezTo>
                <a:cubicBezTo>
                  <a:pt x="1" y="25252"/>
                  <a:pt x="4798" y="24917"/>
                  <a:pt x="9799" y="19661"/>
                </a:cubicBezTo>
                <a:lnTo>
                  <a:pt x="27338" y="19661"/>
                </a:lnTo>
                <a:cubicBezTo>
                  <a:pt x="29270" y="19661"/>
                  <a:pt x="30840" y="18091"/>
                  <a:pt x="30840" y="16158"/>
                </a:cubicBezTo>
                <a:lnTo>
                  <a:pt x="30840" y="3508"/>
                </a:lnTo>
                <a:cubicBezTo>
                  <a:pt x="30840" y="1571"/>
                  <a:pt x="29270" y="0"/>
                  <a:pt x="27338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700"/>
          </a:p>
        </p:txBody>
      </p:sp>
      <p:sp>
        <p:nvSpPr>
          <p:cNvPr id="106" name="Google Shape;299;p28">
            <a:extLst>
              <a:ext uri="{FF2B5EF4-FFF2-40B4-BE49-F238E27FC236}">
                <a16:creationId xmlns:a16="http://schemas.microsoft.com/office/drawing/2014/main" id="{B91F2FE3-E1B5-4D4F-952A-28210FB45546}"/>
              </a:ext>
            </a:extLst>
          </p:cNvPr>
          <p:cNvSpPr/>
          <p:nvPr/>
        </p:nvSpPr>
        <p:spPr>
          <a:xfrm>
            <a:off x="584594" y="5981047"/>
            <a:ext cx="346851" cy="284796"/>
          </a:xfrm>
          <a:custGeom>
            <a:avLst/>
            <a:gdLst/>
            <a:ahLst/>
            <a:cxnLst/>
            <a:rect l="l" t="t" r="r" b="b"/>
            <a:pathLst>
              <a:path w="31407" h="25788" extrusionOk="0">
                <a:moveTo>
                  <a:pt x="27633" y="541"/>
                </a:moveTo>
                <a:cubicBezTo>
                  <a:pt x="29414" y="541"/>
                  <a:pt x="30864" y="1990"/>
                  <a:pt x="30864" y="3776"/>
                </a:cubicBezTo>
                <a:lnTo>
                  <a:pt x="30864" y="16426"/>
                </a:lnTo>
                <a:cubicBezTo>
                  <a:pt x="30864" y="18207"/>
                  <a:pt x="29414" y="19656"/>
                  <a:pt x="27633" y="19656"/>
                </a:cubicBezTo>
                <a:lnTo>
                  <a:pt x="10094" y="19656"/>
                </a:lnTo>
                <a:cubicBezTo>
                  <a:pt x="10018" y="19656"/>
                  <a:pt x="9950" y="19689"/>
                  <a:pt x="9898" y="19741"/>
                </a:cubicBezTo>
                <a:cubicBezTo>
                  <a:pt x="6451" y="23367"/>
                  <a:pt x="3076" y="24617"/>
                  <a:pt x="1387" y="25041"/>
                </a:cubicBezTo>
                <a:cubicBezTo>
                  <a:pt x="3128" y="23568"/>
                  <a:pt x="4278" y="21562"/>
                  <a:pt x="4965" y="20040"/>
                </a:cubicBezTo>
                <a:cubicBezTo>
                  <a:pt x="5001" y="19957"/>
                  <a:pt x="4993" y="19857"/>
                  <a:pt x="4945" y="19781"/>
                </a:cubicBezTo>
                <a:cubicBezTo>
                  <a:pt x="4893" y="19704"/>
                  <a:pt x="4809" y="19656"/>
                  <a:pt x="4718" y="19656"/>
                </a:cubicBezTo>
                <a:lnTo>
                  <a:pt x="3979" y="19656"/>
                </a:lnTo>
                <a:cubicBezTo>
                  <a:pt x="2197" y="19656"/>
                  <a:pt x="747" y="18207"/>
                  <a:pt x="747" y="16426"/>
                </a:cubicBezTo>
                <a:lnTo>
                  <a:pt x="747" y="3776"/>
                </a:lnTo>
                <a:cubicBezTo>
                  <a:pt x="747" y="1990"/>
                  <a:pt x="2197" y="541"/>
                  <a:pt x="3979" y="541"/>
                </a:cubicBezTo>
                <a:close/>
                <a:moveTo>
                  <a:pt x="3979" y="1"/>
                </a:moveTo>
                <a:cubicBezTo>
                  <a:pt x="1898" y="1"/>
                  <a:pt x="204" y="1695"/>
                  <a:pt x="204" y="3776"/>
                </a:cubicBezTo>
                <a:lnTo>
                  <a:pt x="204" y="16426"/>
                </a:lnTo>
                <a:cubicBezTo>
                  <a:pt x="204" y="18506"/>
                  <a:pt x="1898" y="20200"/>
                  <a:pt x="3979" y="20200"/>
                </a:cubicBezTo>
                <a:lnTo>
                  <a:pt x="4294" y="20200"/>
                </a:lnTo>
                <a:cubicBezTo>
                  <a:pt x="3496" y="21870"/>
                  <a:pt x="2161" y="23983"/>
                  <a:pt x="148" y="25293"/>
                </a:cubicBezTo>
                <a:cubicBezTo>
                  <a:pt x="45" y="25360"/>
                  <a:pt x="1" y="25489"/>
                  <a:pt x="40" y="25605"/>
                </a:cubicBezTo>
                <a:cubicBezTo>
                  <a:pt x="76" y="25716"/>
                  <a:pt x="180" y="25788"/>
                  <a:pt x="296" y="25788"/>
                </a:cubicBezTo>
                <a:lnTo>
                  <a:pt x="316" y="25788"/>
                </a:lnTo>
                <a:cubicBezTo>
                  <a:pt x="512" y="25776"/>
                  <a:pt x="5225" y="25389"/>
                  <a:pt x="10210" y="20200"/>
                </a:cubicBezTo>
                <a:lnTo>
                  <a:pt x="27633" y="20200"/>
                </a:lnTo>
                <a:cubicBezTo>
                  <a:pt x="29714" y="20200"/>
                  <a:pt x="31407" y="18506"/>
                  <a:pt x="31407" y="16426"/>
                </a:cubicBezTo>
                <a:lnTo>
                  <a:pt x="31407" y="3776"/>
                </a:lnTo>
                <a:cubicBezTo>
                  <a:pt x="31407" y="1695"/>
                  <a:pt x="29714" y="1"/>
                  <a:pt x="27633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700"/>
          </a:p>
        </p:txBody>
      </p:sp>
      <p:sp>
        <p:nvSpPr>
          <p:cNvPr id="108" name="Google Shape;300;p28">
            <a:extLst>
              <a:ext uri="{FF2B5EF4-FFF2-40B4-BE49-F238E27FC236}">
                <a16:creationId xmlns:a16="http://schemas.microsoft.com/office/drawing/2014/main" id="{6F9D400E-361E-4D54-B289-7F84DDBE38A8}"/>
              </a:ext>
            </a:extLst>
          </p:cNvPr>
          <p:cNvSpPr/>
          <p:nvPr/>
        </p:nvSpPr>
        <p:spPr>
          <a:xfrm>
            <a:off x="639543" y="6043860"/>
            <a:ext cx="39846" cy="39835"/>
          </a:xfrm>
          <a:custGeom>
            <a:avLst/>
            <a:gdLst/>
            <a:ahLst/>
            <a:cxnLst/>
            <a:rect l="l" t="t" r="r" b="b"/>
            <a:pathLst>
              <a:path w="3608" h="3607" extrusionOk="0">
                <a:moveTo>
                  <a:pt x="1802" y="0"/>
                </a:moveTo>
                <a:cubicBezTo>
                  <a:pt x="808" y="0"/>
                  <a:pt x="1" y="807"/>
                  <a:pt x="1" y="1802"/>
                </a:cubicBezTo>
                <a:cubicBezTo>
                  <a:pt x="1" y="2799"/>
                  <a:pt x="808" y="3607"/>
                  <a:pt x="1802" y="3607"/>
                </a:cubicBezTo>
                <a:cubicBezTo>
                  <a:pt x="2801" y="3607"/>
                  <a:pt x="3608" y="2799"/>
                  <a:pt x="3608" y="1802"/>
                </a:cubicBezTo>
                <a:cubicBezTo>
                  <a:pt x="3608" y="807"/>
                  <a:pt x="2801" y="0"/>
                  <a:pt x="1802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700"/>
          </a:p>
        </p:txBody>
      </p:sp>
      <p:sp>
        <p:nvSpPr>
          <p:cNvPr id="110" name="Google Shape;300;p28">
            <a:extLst>
              <a:ext uri="{FF2B5EF4-FFF2-40B4-BE49-F238E27FC236}">
                <a16:creationId xmlns:a16="http://schemas.microsoft.com/office/drawing/2014/main" id="{6217DD15-199A-474F-91C6-E1E58E3F476A}"/>
              </a:ext>
            </a:extLst>
          </p:cNvPr>
          <p:cNvSpPr/>
          <p:nvPr/>
        </p:nvSpPr>
        <p:spPr>
          <a:xfrm>
            <a:off x="711927" y="6043860"/>
            <a:ext cx="39846" cy="39835"/>
          </a:xfrm>
          <a:custGeom>
            <a:avLst/>
            <a:gdLst/>
            <a:ahLst/>
            <a:cxnLst/>
            <a:rect l="l" t="t" r="r" b="b"/>
            <a:pathLst>
              <a:path w="3608" h="3607" extrusionOk="0">
                <a:moveTo>
                  <a:pt x="1802" y="0"/>
                </a:moveTo>
                <a:cubicBezTo>
                  <a:pt x="808" y="0"/>
                  <a:pt x="1" y="807"/>
                  <a:pt x="1" y="1802"/>
                </a:cubicBezTo>
                <a:cubicBezTo>
                  <a:pt x="1" y="2799"/>
                  <a:pt x="808" y="3607"/>
                  <a:pt x="1802" y="3607"/>
                </a:cubicBezTo>
                <a:cubicBezTo>
                  <a:pt x="2801" y="3607"/>
                  <a:pt x="3608" y="2799"/>
                  <a:pt x="3608" y="1802"/>
                </a:cubicBezTo>
                <a:cubicBezTo>
                  <a:pt x="3608" y="807"/>
                  <a:pt x="2801" y="0"/>
                  <a:pt x="1802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700"/>
          </a:p>
        </p:txBody>
      </p:sp>
      <p:sp>
        <p:nvSpPr>
          <p:cNvPr id="112" name="Google Shape;300;p28">
            <a:extLst>
              <a:ext uri="{FF2B5EF4-FFF2-40B4-BE49-F238E27FC236}">
                <a16:creationId xmlns:a16="http://schemas.microsoft.com/office/drawing/2014/main" id="{A8E60C50-A6DE-46A4-BCB8-587E0A082305}"/>
              </a:ext>
            </a:extLst>
          </p:cNvPr>
          <p:cNvSpPr/>
          <p:nvPr/>
        </p:nvSpPr>
        <p:spPr>
          <a:xfrm>
            <a:off x="793652" y="6040743"/>
            <a:ext cx="39846" cy="39835"/>
          </a:xfrm>
          <a:custGeom>
            <a:avLst/>
            <a:gdLst/>
            <a:ahLst/>
            <a:cxnLst/>
            <a:rect l="l" t="t" r="r" b="b"/>
            <a:pathLst>
              <a:path w="3608" h="3607" extrusionOk="0">
                <a:moveTo>
                  <a:pt x="1802" y="0"/>
                </a:moveTo>
                <a:cubicBezTo>
                  <a:pt x="808" y="0"/>
                  <a:pt x="1" y="807"/>
                  <a:pt x="1" y="1802"/>
                </a:cubicBezTo>
                <a:cubicBezTo>
                  <a:pt x="1" y="2799"/>
                  <a:pt x="808" y="3607"/>
                  <a:pt x="1802" y="3607"/>
                </a:cubicBezTo>
                <a:cubicBezTo>
                  <a:pt x="2801" y="3607"/>
                  <a:pt x="3608" y="2799"/>
                  <a:pt x="3608" y="1802"/>
                </a:cubicBezTo>
                <a:cubicBezTo>
                  <a:pt x="3608" y="807"/>
                  <a:pt x="2801" y="0"/>
                  <a:pt x="1802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4ADB2-7E92-4516-AE91-66743470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38744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Практикум по организации </a:t>
            </a:r>
            <a:r>
              <a:rPr lang="ru-RU" sz="3100" b="1" dirty="0" err="1">
                <a:solidFill>
                  <a:schemeClr val="accent5">
                    <a:lumMod val="50000"/>
                  </a:schemeClr>
                </a:solidFill>
              </a:rPr>
              <a:t>тьюториалов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 в реализации программ технической направленности, предполагающих проектную деятельность одарённых школьников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AEC736-9C49-4ABC-90D1-37E78D6DC76E}"/>
              </a:ext>
            </a:extLst>
          </p:cNvPr>
          <p:cNvSpPr/>
          <p:nvPr/>
        </p:nvSpPr>
        <p:spPr>
          <a:xfrm>
            <a:off x="323528" y="40466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РИП-</a:t>
            </a:r>
            <a:r>
              <a:rPr lang="ru-RU" b="1" dirty="0" err="1">
                <a:solidFill>
                  <a:prstClr val="black"/>
                </a:solidFill>
              </a:rPr>
              <a:t>ИнКО</a:t>
            </a:r>
            <a:r>
              <a:rPr lang="ru-RU" b="1" dirty="0">
                <a:solidFill>
                  <a:prstClr val="black"/>
                </a:solidFill>
              </a:rPr>
              <a:t> «Школа как центр творчества  и развития одаренности детей» 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Бюджетное учреждение Омской области дополнительного образования «Омская областная станция юных техников»</a:t>
            </a:r>
          </a:p>
        </p:txBody>
      </p:sp>
    </p:spTree>
    <p:extLst>
      <p:ext uri="{BB962C8B-B14F-4D97-AF65-F5344CB8AC3E}">
        <p14:creationId xmlns:p14="http://schemas.microsoft.com/office/powerpoint/2010/main" val="326495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9E6B2-B1C1-49E4-B402-2D3452BB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Место тьюториала в УТП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E2548-78E5-4FF7-923B-85C448BD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1) стартовый –школьники совместно с тьютором намечают ближайшие цели и задачи, формулируют свои ожидания, планируют работу; </a:t>
            </a:r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r>
              <a:rPr lang="ru-RU" dirty="0"/>
              <a:t>2) аналитический – анализируется этап реализации индивидуальной образовательной программы; выявляются «плюсы» и «минусы»; трудности и проблемы, с которыми пришлось столкнуться, высказываются пожелания и предложения на будущее; 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dirty="0"/>
              <a:t>3) рабочий – подводятся промежуточные итоги текущей работы по проекту, определяются трудности в реализации ИОМ/ ИОП, их причины и способы преодоления; </a:t>
            </a:r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r>
              <a:rPr lang="ru-RU" dirty="0"/>
              <a:t>4) итоговый – фиксируются продвижения каждого школьника относительно целей и задач, поставленных первоначально на этапе реализации своей ИОМ/ ИОП;</a:t>
            </a:r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r>
              <a:rPr lang="ru-RU" dirty="0"/>
              <a:t>5) тематический – обсуждаются актуальные проблемы на основе запросов и потребностей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17166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C3688-4362-46E6-91C0-ADBFF955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1. Выявление затруднительных и успешных ситуаций в образовательной деятельности для формирования текущего запроса тьюторанта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40241-EFDC-4B8C-AF00-D7DA4187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Установление контакта. Обсуждение событий, произошедших в образовательной деятельности за прошедшую неделю на основе списка дел. Совместный анализ по списку дел выполнения/ невыполнения договоренностей, достигнутых на предыдущей встрече. </a:t>
            </a:r>
          </a:p>
          <a:p>
            <a:pPr indent="450215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 и рефлексия образовательной деятельности за прошедшую неделю, выявление затруднительных ситуаций (в процессе обучения, коммуникации, самостоятельной и/или групповой деятельности и др.).</a:t>
            </a:r>
          </a:p>
          <a:p>
            <a:pPr indent="450215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Выявление опыта успешных ситуаций с целью использования механизмов их достижения в предстоящей образовательной деятельности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242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План семинара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9545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 err="1"/>
              <a:t>Тьюторство</a:t>
            </a:r>
            <a:r>
              <a:rPr lang="ru-RU" sz="2800" dirty="0"/>
              <a:t> как метод сопровождения индивидуальной проектной деятельности технически одарённых школьников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Основные формы и технологии тьюторского сопровождения индивидуальной проектной деятельности технически одарённых школьников.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Практикум по организации </a:t>
            </a:r>
            <a:r>
              <a:rPr lang="ru-RU" sz="2800" dirty="0" err="1"/>
              <a:t>тьюториалов</a:t>
            </a:r>
            <a:r>
              <a:rPr lang="ru-RU" sz="2800" dirty="0"/>
              <a:t> в реализации программ технической направленности, предполагающих проектную деятельность одарённых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91816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D91F8-490E-4F17-92BA-8200B888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2. Фиксация текущего образовательного запроса (карта, план, список дел, стратегия, инструкция и др.)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73A28-9E9B-458E-A65B-EF5238AC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Тьюторант:</a:t>
            </a:r>
          </a:p>
          <a:p>
            <a:pPr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выявляет причины проблем/ затруднений в текущей ситуации обучения, </a:t>
            </a:r>
          </a:p>
          <a:p>
            <a:pPr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осознаёт значимость этих ситуаций на данном этапе образования, </a:t>
            </a:r>
          </a:p>
          <a:p>
            <a:pPr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переводит проблему/ затруднение в конкретную задачу,</a:t>
            </a:r>
          </a:p>
          <a:p>
            <a:pPr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выбирает собственные способы действия или варианты движения для удовлетворения своего образовательного запроса;</a:t>
            </a:r>
          </a:p>
          <a:p>
            <a:pPr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фиксирует свой образовательный запрос в форме конкретного списка дел на следующую неделю (или карты, плана, стратегии).</a:t>
            </a:r>
          </a:p>
          <a:p>
            <a:pPr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Тьютор:</a:t>
            </a:r>
          </a:p>
          <a:p>
            <a:pPr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организует процесс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проблематизации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актуализации, мотивации (приложение 3), </a:t>
            </a:r>
          </a:p>
          <a:p>
            <a:pPr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показывает, какие есть инструменты решения, помогает найти варианты решения, </a:t>
            </a:r>
          </a:p>
          <a:p>
            <a:pPr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приводит примеры, как подобная задача когда-либо решалась,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вдохновляет тьюторанта на решение проблемы через развитие интереса, инициативы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70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79F47-FD83-462C-8EEC-B69FC9E1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3. «Включение» в практическую / тренировочную деятельность на основе карты, плана, списка дел, стратегией, инструкцией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416C7-18B5-4271-9635-2001DC556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8316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зависимости от выявленного образовательного запроса, тьюторант:</a:t>
            </a: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выбирает, составляет список / карту ресурсов и использует ресурсы, необходимые в его образовательном движении.</a:t>
            </a: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включается в тренинг;</a:t>
            </a: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готовиться к осуществлению* / осуществляет самостоятельную практическую пробу из своего списка дел на следующую неделю;</a:t>
            </a:r>
          </a:p>
          <a:p>
            <a:pPr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Тьютор:</a:t>
            </a: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консультирует по предметному содержанию,</a:t>
            </a: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ориентирует тьюторанта в способах действия и средствах, </a:t>
            </a: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проводит тренинг,</a:t>
            </a:r>
          </a:p>
          <a:p>
            <a:pPr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обеспечивает навигацию в ресурсах социально-образовательной среды,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сопровождает в самостоятельном пробном действии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805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6A61-4415-4427-994E-92194F46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4. Подведение итогов, оценка, рефлексия, новое планирование и фиксация новых договоренностей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5B90E-59C7-438B-A7A5-9D1D5CB2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достижений, рефлексия затруднений и успехов в ходе занятия.</a:t>
            </a:r>
          </a:p>
          <a:p>
            <a:pPr indent="450215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Проектирование практической пробы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Фиксация новых договоренностей тьютора и тьюторанта в списке дел,</a:t>
            </a:r>
          </a:p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Выделение главного и второстепенного.</a:t>
            </a:r>
          </a:p>
          <a:p>
            <a:pPr indent="450215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Могут быть дополнительные задания, например, рекомендация для прочтения той или иной книги, просмотра кинофильма, реализации задуманной на тьюториале практической пробы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9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EDB71-BCDC-4AE1-8437-54D0F0F3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DB386-D4EA-43F8-B3F2-3A5DF80A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Александрова Е.А., Андреева Е.А. Модернизация классической модели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России, странах Европейского союза и Ближнего востока. – Москва - Тверь: «СФК-офис», 2013. – 156с.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Попов А.А., Аверков М.С., Глухов П.П., Ермаков С.В.,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Луппа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Г.М., Попова О.А., Реморенко И.М. УМК для руководителей и педагогов организаций дополнительного образования детей в области развития и мотивации к творчеству и познанию одаренных детей [электронный ресурс]. – Режим доступа:    </a:t>
            </a:r>
            <a:r>
              <a:rPr lang="ru-RU" sz="1800" u="sng" dirty="0">
                <a:solidFill>
                  <a:srgbClr val="3658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http://opencu.ru/uploads/uchebno-metodicheskij-kompleks.doc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567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38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Семинар «Сопровождение индивидуальной проектной деятельности технически одарённых школьников»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5656" y="5445224"/>
            <a:ext cx="6400800" cy="9109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Лобода М.М., методист БУ ДО «Омская областная станция юных </a:t>
            </a:r>
            <a:r>
              <a:rPr lang="ru-RU"/>
              <a:t>техников»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61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РИП-</a:t>
            </a:r>
            <a:r>
              <a:rPr lang="ru-RU" b="1" dirty="0" err="1">
                <a:solidFill>
                  <a:prstClr val="black"/>
                </a:solidFill>
              </a:rPr>
              <a:t>ИнКО</a:t>
            </a:r>
            <a:r>
              <a:rPr lang="ru-RU" b="1" dirty="0">
                <a:solidFill>
                  <a:prstClr val="black"/>
                </a:solidFill>
              </a:rPr>
              <a:t> «Школа как центр творчества  и развития одаренности детей» 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Бюджетное учреждение Омской области дополнительного образования «Омская областная станция юных техников»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Бренд «Юный инженер»</a:t>
            </a:r>
          </a:p>
        </p:txBody>
      </p:sp>
    </p:spTree>
    <p:extLst>
      <p:ext uri="{BB962C8B-B14F-4D97-AF65-F5344CB8AC3E}">
        <p14:creationId xmlns:p14="http://schemas.microsoft.com/office/powerpoint/2010/main" val="364153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FF083-C58E-4880-9460-0BEA83B6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Актуальные основания: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61146-FE59-41BF-B492-B02B7905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/>
              <a:t>«Ключевую роль в развитии технической одаренности играет мотивация, желание и интерес заниматься техническим творчеством, потребность в создании новых продуктов и в достижении при этом значимых, лучших результатов, чем у других людей» </a:t>
            </a:r>
          </a:p>
          <a:p>
            <a:pPr marL="0" indent="0" algn="ctr">
              <a:buNone/>
            </a:pPr>
            <a:r>
              <a:rPr lang="ru-RU" sz="1600" i="1" dirty="0"/>
              <a:t>Е.Е. </a:t>
            </a:r>
            <a:r>
              <a:rPr lang="ru-RU" sz="1600" i="1" dirty="0" err="1"/>
              <a:t>Мерзон</a:t>
            </a:r>
            <a:r>
              <a:rPr lang="ru-RU" sz="1600" i="1" dirty="0"/>
              <a:t>, О.В. Шатунова, О.М. </a:t>
            </a:r>
            <a:r>
              <a:rPr lang="ru-RU" sz="1600" i="1" dirty="0" err="1"/>
              <a:t>Штерц</a:t>
            </a:r>
            <a:endParaRPr lang="ru-RU" sz="1600" i="1" dirty="0"/>
          </a:p>
          <a:p>
            <a:pPr marL="0" indent="0" algn="ctr">
              <a:buNone/>
            </a:pPr>
            <a:r>
              <a:rPr lang="ru-RU" sz="2400" dirty="0"/>
              <a:t>«Мотивационная одаренность – демонстрация высокой степени мотивированности к достижениям в тех или иных профессиональных практиках и научно-исследовательской деятельности» </a:t>
            </a:r>
          </a:p>
          <a:p>
            <a:pPr marL="0" indent="0" algn="ctr">
              <a:buNone/>
            </a:pPr>
            <a:r>
              <a:rPr lang="ru-RU" sz="1600" i="1" dirty="0"/>
              <a:t>А.А. Попов, М.С. Аверков, П.П. Глухов, С.В. Ермаков </a:t>
            </a:r>
          </a:p>
          <a:p>
            <a:pPr marL="0" indent="0" algn="ctr">
              <a:buNone/>
            </a:pPr>
            <a:r>
              <a:rPr lang="ru-RU" sz="2400" dirty="0"/>
              <a:t>Ориентация на общепринятые олимпиадные и конкурсные достижения обучающихся высокого уровня (международного, всероссийского, межрегионального)</a:t>
            </a:r>
          </a:p>
          <a:p>
            <a:pPr marL="0" indent="0" algn="ctr">
              <a:buNone/>
            </a:pPr>
            <a:r>
              <a:rPr lang="ru-RU" sz="1400" i="1" dirty="0">
                <a:latin typeface="Times New Roman" panose="02020603050405020304" pitchFamily="18" charset="0"/>
              </a:rPr>
              <a:t>НТИ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перехода к моделям работы с мотивацией и системой индивидуальных целей и потребностей одаренного ребенка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82D0BC2C-57B2-44CE-9A3E-14B3E854CB38}"/>
              </a:ext>
            </a:extLst>
          </p:cNvPr>
          <p:cNvSpPr/>
          <p:nvPr/>
        </p:nvSpPr>
        <p:spPr>
          <a:xfrm>
            <a:off x="4283968" y="5301208"/>
            <a:ext cx="576064" cy="57606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5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E0A87-BF35-492C-AA2E-8E95901D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0" y="1615876"/>
            <a:ext cx="4397038" cy="114300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+mn-lt"/>
                <a:ea typeface="+mn-ea"/>
                <a:cs typeface="+mn-cs"/>
              </a:rPr>
              <a:t>Тьюторство</a:t>
            </a:r>
            <a:r>
              <a:rPr lang="ru-RU" sz="2800" dirty="0">
                <a:latin typeface="+mn-lt"/>
                <a:ea typeface="+mn-ea"/>
                <a:cs typeface="+mn-cs"/>
              </a:rPr>
              <a:t> – это культура, формировавшаяся в истории параллельно культуре преподавания и обучения: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46E57-53D7-46D4-AB75-54B39DE2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509120"/>
            <a:ext cx="7056784" cy="96897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/>
              <a:t>учитель (профессор) → процесс обучения</a:t>
            </a:r>
          </a:p>
          <a:p>
            <a:pPr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    тьютор → процесс индивидуализации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DAC28D-B94F-489A-9206-B6A4A491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853"/>
            <a:ext cx="3682752" cy="360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21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43B0E-D717-4AAB-A3D9-6B998A45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Характеристики понятия «тьютор» и «</a:t>
            </a:r>
            <a:r>
              <a:rPr lang="ru-RU" sz="3600" b="1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тьюторство</a:t>
            </a:r>
            <a:r>
              <a:rPr lang="ru-RU" sz="36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» в России </a:t>
            </a:r>
            <a:endParaRPr lang="ru-RU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B8A7C-1F14-42B7-BB83-7C2AAD8F1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417638"/>
            <a:ext cx="8568952" cy="532373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Тьюторство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это организованная деятельность по становлению у учащегося умения работать со своей индивидуальной программой. Тьютор выявляет учащегося, у которого есть интерес к поисковой деятельности и потребность в творчестве в области естественных или гуманитарных наук, и создает условия для обучения проведению исследования (реализации проекта).	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Л.Б. Прокофьева </a:t>
            </a:r>
          </a:p>
          <a:p>
            <a:pPr>
              <a:spcBef>
                <a:spcPts val="0"/>
              </a:spcBef>
            </a:pP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Тьютор - это человек, который сопровождает выход ребенка на индивидуальную образовательную программу.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Т.М. Ковалева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>
              <a:spcBef>
                <a:spcPts val="0"/>
              </a:spcBef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Тьютор - это тот человек, который поймет и поддержит ребенка, научит самостоятельно решать проблемы как личностного плана, так и в сфере учения, переводить их в задачи, имеющие условия, алгоритм решения и, главное, ответ. Его задача – научить ребенка понимать себя и самостоятельно (в силу возраста) разрешать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проблемные ситуации.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Е.А. Александрова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9303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47FC3-B79F-4998-9F57-1123722E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Принципы тьюторского сопровождения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AA8D8-2130-48B2-B294-A127E6D8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открытость </a:t>
            </a:r>
          </a:p>
          <a:p>
            <a:r>
              <a:rPr lang="ru-RU" dirty="0"/>
              <a:t>вариативность</a:t>
            </a:r>
          </a:p>
          <a:p>
            <a:r>
              <a:rPr lang="ru-RU" dirty="0"/>
              <a:t>непрерывность</a:t>
            </a:r>
          </a:p>
          <a:p>
            <a:r>
              <a:rPr lang="ru-RU" dirty="0"/>
              <a:t>гибкость</a:t>
            </a:r>
          </a:p>
          <a:p>
            <a:r>
              <a:rPr lang="ru-RU" dirty="0"/>
              <a:t>индивидуальный подход</a:t>
            </a:r>
          </a:p>
          <a:p>
            <a:r>
              <a:rPr lang="ru-RU" dirty="0"/>
              <a:t>индивидуализация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Какой из принципов является ведущим при организации </a:t>
            </a:r>
            <a:r>
              <a:rPr lang="ru-RU" dirty="0" err="1"/>
              <a:t>тъюторской</a:t>
            </a:r>
            <a:r>
              <a:rPr lang="ru-RU" dirty="0"/>
              <a:t> деятельности?</a:t>
            </a:r>
          </a:p>
        </p:txBody>
      </p:sp>
    </p:spTree>
    <p:extLst>
      <p:ext uri="{BB962C8B-B14F-4D97-AF65-F5344CB8AC3E}">
        <p14:creationId xmlns:p14="http://schemas.microsoft.com/office/powerpoint/2010/main" val="164280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4DE49-603C-4FF4-AA18-1FDFDC2A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Индивидуализация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9EF2C-2E4B-4B67-B004-1D9BB81B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10000"/>
          </a:bodyPr>
          <a:lstStyle/>
          <a:p>
            <a:pPr indent="450215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Индивидуализация – это создание такой среды и таких возможностей, в которых ребёнок сможет сам проявить свою индивидуальность</a:t>
            </a:r>
          </a:p>
          <a:p>
            <a:pPr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450215"/>
            <a:r>
              <a:rPr lang="ru-RU" sz="2400" dirty="0">
                <a:latin typeface="Times New Roman" panose="02020603050405020304" pitchFamily="18" charset="0"/>
              </a:rPr>
              <a:t>Индивидуализация в образовании – это процесс построения и реализации обучающимся индивидуальной образовательной программы</a:t>
            </a:r>
          </a:p>
          <a:p>
            <a:endParaRPr lang="ru-RU" sz="2400" dirty="0"/>
          </a:p>
          <a:p>
            <a:pPr indent="450215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Тьютор  осуществляет сопровождение процесса индивидуализации, т.е. процесса формирования и реализации ребёнком индивидуальной образовательной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 в ситуации открытого образования.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C1B44-0C6A-4773-83D3-4BE23192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22" y="2956178"/>
            <a:ext cx="8229600" cy="48952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Принцип индивидуализации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BECD0-014E-4428-B15F-22AACC08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82" y="2137275"/>
            <a:ext cx="8157236" cy="6950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Все учащиеся разные, тем не менее, все должны усвоить единый стандарт. </a:t>
            </a:r>
          </a:p>
          <a:p>
            <a:endParaRPr lang="ru-RU" dirty="0"/>
          </a:p>
        </p:txBody>
      </p:sp>
      <p:pic>
        <p:nvPicPr>
          <p:cNvPr id="2053" name="Рисунок 13">
            <a:extLst>
              <a:ext uri="{FF2B5EF4-FFF2-40B4-BE49-F238E27FC236}">
                <a16:creationId xmlns:a16="http://schemas.microsoft.com/office/drawing/2014/main" id="{B288E77E-D4FB-4CE8-9220-FE88EFB8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97" y="863301"/>
            <a:ext cx="6131285" cy="131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06FE83AC-EA2B-4183-B6F4-2BA2766D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35E7038A-DDBC-48B2-B885-E50EFDD96D92}"/>
              </a:ext>
            </a:extLst>
          </p:cNvPr>
          <p:cNvSpPr txBox="1">
            <a:spLocks/>
          </p:cNvSpPr>
          <p:nvPr/>
        </p:nvSpPr>
        <p:spPr>
          <a:xfrm>
            <a:off x="406088" y="5502060"/>
            <a:ext cx="8331822" cy="442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Каждый ученик проходит собственный путь к освоению того знания, которое именно для него сейчас является наиболее важным. Содержание образования является ответом на конкретный вопрос, заданный ребёнком</a:t>
            </a:r>
            <a:endParaRPr lang="ru-RU" sz="2000" dirty="0"/>
          </a:p>
        </p:txBody>
      </p:sp>
      <p:pic>
        <p:nvPicPr>
          <p:cNvPr id="2057" name="Рисунок 12">
            <a:extLst>
              <a:ext uri="{FF2B5EF4-FFF2-40B4-BE49-F238E27FC236}">
                <a16:creationId xmlns:a16="http://schemas.microsoft.com/office/drawing/2014/main" id="{49FE936C-A47D-4335-ABA9-2E8B01A8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64" y="3417705"/>
            <a:ext cx="6305671" cy="20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E974D33-257E-4850-88D7-56FC55B13443}"/>
              </a:ext>
            </a:extLst>
          </p:cNvPr>
          <p:cNvSpPr txBox="1">
            <a:spLocks/>
          </p:cNvSpPr>
          <p:nvPr/>
        </p:nvSpPr>
        <p:spPr>
          <a:xfrm>
            <a:off x="611560" y="325782"/>
            <a:ext cx="8229600" cy="489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Принцип индивидуального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14124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DA951-8845-4038-B0E9-AC4DC52E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Функции т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ьютора отличаются от функций других педагогов: </a:t>
            </a:r>
            <a:endParaRPr lang="ru-RU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D3D7B4-2717-4A7D-A176-EC7AA836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0200"/>
            <a:ext cx="8373616" cy="4983162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функция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учителя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передача знаний, </a:t>
            </a:r>
          </a:p>
          <a:p>
            <a:pPr lvl="0"/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функция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формирование нравственных ценностей и норм, </a:t>
            </a:r>
          </a:p>
          <a:p>
            <a:pPr lvl="0"/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функция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психолога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решение психологических проблем ребёнка, </a:t>
            </a:r>
          </a:p>
          <a:p>
            <a:pPr lvl="0"/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классный руководитель 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отвечает за осуществление процесса обучения и воспитания в своем классе, </a:t>
            </a:r>
          </a:p>
          <a:p>
            <a:pPr algn="just"/>
            <a:endParaRPr lang="ru-RU" sz="17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тью­тор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сопровождает индивидуальную образовательную программу  ребёнка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13046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1674</Words>
  <Application>Microsoft Office PowerPoint</Application>
  <PresentationFormat>Экран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Palatino Linotype</vt:lpstr>
      <vt:lpstr>Times New Roman</vt:lpstr>
      <vt:lpstr>1_Тема Office</vt:lpstr>
      <vt:lpstr>2_Тема Office</vt:lpstr>
      <vt:lpstr>3_Тема Office</vt:lpstr>
      <vt:lpstr>Семинар «Сопровождение индивидуальной проектной деятельности технически одарённых школьников» </vt:lpstr>
      <vt:lpstr>План семинара</vt:lpstr>
      <vt:lpstr>Актуальные основания:</vt:lpstr>
      <vt:lpstr>Тьюторство – это культура, формировавшаяся в истории параллельно культуре преподавания и обучения:</vt:lpstr>
      <vt:lpstr>Характеристики понятия «тьютор» и «тьюторство» в России </vt:lpstr>
      <vt:lpstr>Принципы тьюторского сопровождения</vt:lpstr>
      <vt:lpstr>Индивидуализация образования</vt:lpstr>
      <vt:lpstr>Принцип индивидуализации</vt:lpstr>
      <vt:lpstr>Функции тьютора отличаются от функций других педагогов: </vt:lpstr>
      <vt:lpstr>Технология тьюторского сопровождения процесса индивидуализации:</vt:lpstr>
      <vt:lpstr>Схема тьюторского действия в открытой образовательной среде</vt:lpstr>
      <vt:lpstr>Этапы работы тьютора:</vt:lpstr>
      <vt:lpstr>Индивидуальные способы организации образования</vt:lpstr>
      <vt:lpstr>Индивидуальный образовательный путь каждого участника</vt:lpstr>
      <vt:lpstr>Основные формы и технологии тьюторского сопровождения</vt:lpstr>
      <vt:lpstr>Презентация PowerPoint</vt:lpstr>
      <vt:lpstr>Практикум по организации тьюториалов в реализации программ технической направленности, предполагающих проектную деятельность одарённых школьников</vt:lpstr>
      <vt:lpstr>Место тьюториала в УТП программы:</vt:lpstr>
      <vt:lpstr>1. Выявление затруднительных и успешных ситуаций в образовательной деятельности для формирования текущего запроса тьюторанта</vt:lpstr>
      <vt:lpstr>2. Фиксация текущего образовательного запроса (карта, план, список дел, стратегия, инструкция и др.)</vt:lpstr>
      <vt:lpstr>3. «Включение» в практическую / тренировочную деятельность на основе карты, плана, списка дел, стратегией, инструкцией </vt:lpstr>
      <vt:lpstr>4. Подведение итогов, оценка, рефлексия, новое планирование и фиксация новых договоренностей</vt:lpstr>
      <vt:lpstr>Литература</vt:lpstr>
      <vt:lpstr>Семинар «Сопровождение индивидуальной проектной деятельности технически одарённых школьников»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Петр Петров</cp:lastModifiedBy>
  <cp:revision>113</cp:revision>
  <dcterms:created xsi:type="dcterms:W3CDTF">2019-09-26T07:44:00Z</dcterms:created>
  <dcterms:modified xsi:type="dcterms:W3CDTF">2020-10-21T07:28:22Z</dcterms:modified>
</cp:coreProperties>
</file>