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0" r:id="rId4"/>
    <p:sldId id="269" r:id="rId5"/>
    <p:sldId id="268" r:id="rId6"/>
    <p:sldId id="267" r:id="rId7"/>
    <p:sldId id="260" r:id="rId8"/>
    <p:sldId id="261" r:id="rId9"/>
    <p:sldId id="264" r:id="rId10"/>
    <p:sldId id="258" r:id="rId11"/>
    <p:sldId id="259" r:id="rId12"/>
    <p:sldId id="262" r:id="rId13"/>
    <p:sldId id="263" r:id="rId14"/>
    <p:sldId id="265" r:id="rId15"/>
    <p:sldId id="271" r:id="rId16"/>
    <p:sldId id="272" r:id="rId17"/>
    <p:sldId id="25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d9OnEJXoV0EInQJoilZUgdBUbT7csNEsFDs1kXg3JR_j_A0w/viewfor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prodod.moscow/vypuski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xEYvyBhZ0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971650"/>
          </a:xfrm>
        </p:spPr>
        <p:txBody>
          <a:bodyPr>
            <a:normAutofit fontScale="90000"/>
          </a:bodyPr>
          <a:lstStyle/>
          <a:p>
            <a:r>
              <a:rPr lang="ru-RU" dirty="0"/>
              <a:t>Семинар-практикум «Основы реализации дополнительных общеобразовательных программ»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3886200"/>
            <a:ext cx="6643734" cy="1752600"/>
          </a:xfrm>
        </p:spPr>
        <p:txBody>
          <a:bodyPr>
            <a:normAutofit/>
          </a:bodyPr>
          <a:lstStyle/>
          <a:p>
            <a:pPr lvl="0" algn="l"/>
            <a:r>
              <a:rPr lang="ru-RU" sz="2800" i="1" dirty="0" smtClean="0">
                <a:solidFill>
                  <a:schemeClr val="tx1"/>
                </a:solidFill>
              </a:rPr>
              <a:t>Лобода Мария Михайловна, методист БУ ДО «Омская областная СЮТ»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374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3426" y="2062264"/>
            <a:ext cx="5772445" cy="414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Переход от сохранности контингента к </a:t>
            </a:r>
            <a:r>
              <a:rPr lang="ru-RU" dirty="0" err="1" smtClean="0"/>
              <a:t>разноуровневости</a:t>
            </a:r>
            <a:r>
              <a:rPr lang="ru-RU" dirty="0" smtClean="0"/>
              <a:t> включения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106688" cy="4525963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ru-RU" sz="2800" dirty="0" smtClean="0"/>
              <a:t>начальный</a:t>
            </a:r>
          </a:p>
          <a:p>
            <a:pPr>
              <a:spcBef>
                <a:spcPts val="0"/>
              </a:spcBef>
            </a:pPr>
            <a:r>
              <a:rPr lang="ru-RU" sz="2800" dirty="0" smtClean="0"/>
              <a:t>базовый</a:t>
            </a:r>
          </a:p>
          <a:p>
            <a:pPr>
              <a:spcBef>
                <a:spcPts val="0"/>
              </a:spcBef>
            </a:pPr>
            <a:r>
              <a:rPr lang="ru-RU" sz="2800" dirty="0" smtClean="0"/>
              <a:t>углублённый</a:t>
            </a:r>
          </a:p>
          <a:p>
            <a:pPr>
              <a:spcBef>
                <a:spcPts val="0"/>
              </a:spcBef>
            </a:pPr>
            <a:r>
              <a:rPr lang="ru-RU" sz="2800" dirty="0" smtClean="0"/>
              <a:t>уникальные разработки</a:t>
            </a:r>
          </a:p>
          <a:p>
            <a:pPr>
              <a:spcBef>
                <a:spcPts val="0"/>
              </a:spcBef>
            </a:pPr>
            <a:endParaRPr lang="ru-RU" sz="2800" dirty="0"/>
          </a:p>
          <a:p>
            <a:pPr>
              <a:spcBef>
                <a:spcPts val="0"/>
              </a:spcBef>
            </a:pPr>
            <a:endParaRPr lang="ru-RU" sz="2800" dirty="0" smtClean="0"/>
          </a:p>
          <a:p>
            <a:pPr>
              <a:spcBef>
                <a:spcPts val="0"/>
              </a:spcBef>
            </a:pPr>
            <a:endParaRPr lang="ru-RU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модульные программы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/>
              <a:t>учебные траектории с промежуточными точками </a:t>
            </a:r>
            <a:r>
              <a:rPr lang="ru-RU" sz="2800" dirty="0" smtClean="0"/>
              <a:t>контроля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дистанционное обучение</a:t>
            </a:r>
          </a:p>
        </p:txBody>
      </p:sp>
    </p:spTree>
    <p:extLst>
      <p:ext uri="{BB962C8B-B14F-4D97-AF65-F5344CB8AC3E}">
        <p14:creationId xmlns:p14="http://schemas.microsoft.com/office/powerpoint/2010/main" val="2943527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Переход от одного педагога к группе специалистов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250704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педагог</a:t>
            </a:r>
          </a:p>
          <a:p>
            <a:r>
              <a:rPr lang="ru-RU" dirty="0" err="1" smtClean="0"/>
              <a:t>тьютор</a:t>
            </a:r>
            <a:endParaRPr lang="ru-RU" dirty="0" smtClean="0"/>
          </a:p>
          <a:p>
            <a:r>
              <a:rPr lang="ru-RU" dirty="0" smtClean="0"/>
              <a:t>научный руководитель</a:t>
            </a:r>
          </a:p>
          <a:p>
            <a:r>
              <a:rPr lang="ru-RU" dirty="0" smtClean="0"/>
              <a:t>администратор</a:t>
            </a:r>
          </a:p>
          <a:p>
            <a:r>
              <a:rPr lang="ru-RU" dirty="0" smtClean="0"/>
              <a:t>куратор</a:t>
            </a:r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Часть этих специалистов может выделяться из участников самой программы, которые освоили основные уровни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4546" y="1589129"/>
            <a:ext cx="3676458" cy="479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925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Тенденции развития </a:t>
            </a:r>
            <a:r>
              <a:rPr lang="ru-RU" b="1" dirty="0" smtClean="0"/>
              <a:t>ДО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2" t="34103" r="47985" b="58189"/>
          <a:stretch/>
        </p:blipFill>
        <p:spPr bwMode="auto">
          <a:xfrm>
            <a:off x="2395006" y="1340768"/>
            <a:ext cx="4392488" cy="630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495286"/>
            <a:ext cx="2174833" cy="208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776" y="2279899"/>
            <a:ext cx="3582186" cy="283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1078" y="2390914"/>
            <a:ext cx="2082444" cy="2721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77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Плюсы и минусы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 более гибкое и мобильное, программы можем быстро менять – это огромный «+»</a:t>
            </a:r>
          </a:p>
          <a:p>
            <a:r>
              <a:rPr lang="ru-RU" dirty="0" smtClean="0"/>
              <a:t>Формат кружков, как основная форма реализации наших программ </a:t>
            </a:r>
            <a:r>
              <a:rPr lang="ru-RU" dirty="0"/>
              <a:t>– это огромный </a:t>
            </a:r>
            <a:r>
              <a:rPr lang="ru-RU" dirty="0" smtClean="0"/>
              <a:t>«–»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507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Задание для групп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9036496" cy="583264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400" b="1" dirty="0" smtClean="0">
                <a:solidFill>
                  <a:schemeClr val="accent3">
                    <a:lumMod val="50000"/>
                  </a:schemeClr>
                </a:solidFill>
              </a:rPr>
              <a:t>На </a:t>
            </a:r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основе тенденций развития дополнительного </a:t>
            </a:r>
            <a:r>
              <a:rPr lang="ru-RU" sz="3400" b="1" dirty="0" smtClean="0">
                <a:solidFill>
                  <a:schemeClr val="accent3">
                    <a:lumMod val="50000"/>
                  </a:schemeClr>
                </a:solidFill>
              </a:rPr>
              <a:t>образования представьте группе идею </a:t>
            </a:r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для обновления </a:t>
            </a:r>
            <a:r>
              <a:rPr lang="ru-RU" sz="3400" b="1" dirty="0" smtClean="0">
                <a:solidFill>
                  <a:schemeClr val="accent3">
                    <a:lumMod val="50000"/>
                  </a:schemeClr>
                </a:solidFill>
              </a:rPr>
              <a:t>программы, предназначенной для:</a:t>
            </a:r>
          </a:p>
          <a:p>
            <a:pPr marL="0" indent="0">
              <a:buNone/>
            </a:pPr>
            <a:endParaRPr lang="ru-RU" sz="1000" b="1" dirty="0" smtClean="0"/>
          </a:p>
          <a:p>
            <a:r>
              <a:rPr lang="ru-RU" b="1" dirty="0" smtClean="0"/>
              <a:t>Увеличения </a:t>
            </a:r>
            <a:r>
              <a:rPr lang="ru-RU" b="1" dirty="0"/>
              <a:t>охвата обучающихся дополнительным образованием технической </a:t>
            </a:r>
            <a:r>
              <a:rPr lang="ru-RU" b="1" dirty="0" smtClean="0"/>
              <a:t>направленности </a:t>
            </a:r>
            <a:r>
              <a:rPr lang="ru-RU" dirty="0" smtClean="0"/>
              <a:t>за </a:t>
            </a:r>
            <a:r>
              <a:rPr lang="ru-RU" dirty="0"/>
              <a:t>счёт массовых программ, интеграции с ОО, развития сетевого </a:t>
            </a:r>
            <a:r>
              <a:rPr lang="ru-RU" dirty="0" smtClean="0"/>
              <a:t>взаимодействия, дистанционного</a:t>
            </a:r>
            <a:r>
              <a:rPr lang="ru-RU" dirty="0"/>
              <a:t>, электронного </a:t>
            </a:r>
            <a:r>
              <a:rPr lang="ru-RU" dirty="0" smtClean="0"/>
              <a:t>обучения</a:t>
            </a:r>
          </a:p>
          <a:p>
            <a:r>
              <a:rPr lang="ru-RU" b="1" dirty="0" smtClean="0"/>
              <a:t>Развития </a:t>
            </a:r>
            <a:r>
              <a:rPr lang="ru-RU" b="1" dirty="0"/>
              <a:t>уникальных характеристик </a:t>
            </a:r>
            <a:r>
              <a:rPr lang="ru-RU" b="1" dirty="0" smtClean="0"/>
              <a:t>(индивидуализация </a:t>
            </a:r>
            <a:r>
              <a:rPr lang="ru-RU" b="1" dirty="0"/>
              <a:t>дополнительного </a:t>
            </a:r>
            <a:r>
              <a:rPr lang="ru-RU" b="1" dirty="0" smtClean="0"/>
              <a:t>образования)</a:t>
            </a:r>
            <a:r>
              <a:rPr lang="ru-RU" dirty="0" smtClean="0"/>
              <a:t> </a:t>
            </a:r>
            <a:r>
              <a:rPr lang="ru-RU" dirty="0"/>
              <a:t>в том числе за счёт </a:t>
            </a:r>
            <a:r>
              <a:rPr lang="ru-RU" dirty="0" smtClean="0"/>
              <a:t>модульных программ</a:t>
            </a:r>
            <a:r>
              <a:rPr lang="ru-RU" dirty="0"/>
              <a:t>, включения одарённых детей в уровневую систему подготовки к интеллектуальным конкурсным </a:t>
            </a:r>
            <a:r>
              <a:rPr lang="ru-RU" dirty="0" smtClean="0"/>
              <a:t>мероприятиям, </a:t>
            </a:r>
            <a:r>
              <a:rPr lang="ru-RU" dirty="0"/>
              <a:t>дистанционного, электронного </a:t>
            </a:r>
            <a:r>
              <a:rPr lang="ru-RU" dirty="0" smtClean="0"/>
              <a:t>обучения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1608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err="1" smtClean="0"/>
              <a:t>Вебинар</a:t>
            </a:r>
            <a:r>
              <a:rPr lang="ru-RU" sz="2800" b="1" dirty="0" smtClean="0"/>
              <a:t> </a:t>
            </a:r>
            <a:r>
              <a:rPr lang="ru-RU" sz="2800" b="1" dirty="0"/>
              <a:t>«Разработка краткосрочных программ: работа с группами переменного состава»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184576"/>
          </a:xfrm>
        </p:spPr>
        <p:txBody>
          <a:bodyPr>
            <a:noAutofit/>
          </a:bodyPr>
          <a:lstStyle/>
          <a:p>
            <a:pPr marL="0" indent="0" fontAlgn="base">
              <a:spcBef>
                <a:spcPts val="0"/>
              </a:spcBef>
              <a:buNone/>
            </a:pPr>
            <a:r>
              <a:rPr lang="ru-RU" sz="2000" dirty="0" smtClean="0"/>
              <a:t>РНМЦ </a:t>
            </a:r>
            <a:r>
              <a:rPr lang="ru-RU" sz="2000" dirty="0"/>
              <a:t>НО </a:t>
            </a:r>
            <a:r>
              <a:rPr lang="ru-RU" sz="2000" dirty="0" smtClean="0"/>
              <a:t>«Воробьёвы горы» проведет </a:t>
            </a:r>
            <a:r>
              <a:rPr lang="ru-RU" sz="2000" dirty="0" err="1" smtClean="0"/>
              <a:t>вебинар</a:t>
            </a:r>
            <a:r>
              <a:rPr lang="ru-RU" sz="2000" dirty="0" smtClean="0"/>
              <a:t>, в ходе которого будут </a:t>
            </a:r>
            <a:r>
              <a:rPr lang="ru-RU" sz="2000" dirty="0"/>
              <a:t>представлены опыт разработки и условия реализации краткосрочных образовательных программ.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ru-RU" sz="1200" dirty="0"/>
          </a:p>
          <a:p>
            <a:pPr fontAlgn="base">
              <a:spcBef>
                <a:spcPts val="0"/>
              </a:spcBef>
            </a:pPr>
            <a:r>
              <a:rPr lang="ru-RU" sz="2000" dirty="0"/>
              <a:t>Дата: </a:t>
            </a:r>
            <a:r>
              <a:rPr lang="ru-RU" sz="2000" dirty="0" smtClean="0"/>
              <a:t>23 </a:t>
            </a:r>
            <a:r>
              <a:rPr lang="ru-RU" sz="2000" dirty="0"/>
              <a:t>января 2019 </a:t>
            </a:r>
            <a:r>
              <a:rPr lang="ru-RU" sz="2000" dirty="0" smtClean="0"/>
              <a:t>года</a:t>
            </a:r>
            <a:r>
              <a:rPr lang="ru-RU" sz="2000" smtClean="0"/>
              <a:t>, среда </a:t>
            </a:r>
            <a:endParaRPr lang="ru-RU" sz="2000" dirty="0"/>
          </a:p>
          <a:p>
            <a:pPr fontAlgn="base">
              <a:spcBef>
                <a:spcPts val="0"/>
              </a:spcBef>
            </a:pPr>
            <a:r>
              <a:rPr lang="ru-RU" sz="2000" dirty="0"/>
              <a:t>Время: 11.00 (</a:t>
            </a:r>
            <a:r>
              <a:rPr lang="ru-RU" sz="2000" dirty="0" err="1"/>
              <a:t>Мск</a:t>
            </a:r>
            <a:r>
              <a:rPr lang="ru-RU" sz="2000" dirty="0"/>
              <a:t>).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ru-RU" sz="1100" b="1" dirty="0" smtClean="0"/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2000" b="1" dirty="0" smtClean="0"/>
              <a:t>В </a:t>
            </a:r>
            <a:r>
              <a:rPr lang="ru-RU" sz="2000" b="1" dirty="0"/>
              <a:t>процессе </a:t>
            </a:r>
            <a:r>
              <a:rPr lang="ru-RU" sz="2000" b="1" dirty="0" err="1"/>
              <a:t>вебинара</a:t>
            </a:r>
            <a:r>
              <a:rPr lang="ru-RU" sz="2000" b="1" dirty="0"/>
              <a:t> планируется обсудить следующий круг вопросов:</a:t>
            </a:r>
            <a:endParaRPr lang="ru-RU" sz="2000" dirty="0"/>
          </a:p>
          <a:p>
            <a:pPr fontAlgn="base">
              <a:spcBef>
                <a:spcPts val="0"/>
              </a:spcBef>
            </a:pPr>
            <a:r>
              <a:rPr lang="ru-RU" sz="2000" dirty="0"/>
              <a:t>В чем состоят особенности краткосрочных образовательных программ?</a:t>
            </a:r>
          </a:p>
          <a:p>
            <a:pPr fontAlgn="base">
              <a:spcBef>
                <a:spcPts val="0"/>
              </a:spcBef>
            </a:pPr>
            <a:r>
              <a:rPr lang="ru-RU" sz="2000" dirty="0"/>
              <a:t>Как реализуются краткосрочные программы в условиях профильной четверти, проведения поисковых и исследовательских работ?</a:t>
            </a:r>
          </a:p>
          <a:p>
            <a:pPr fontAlgn="base">
              <a:spcBef>
                <a:spcPts val="0"/>
              </a:spcBef>
            </a:pPr>
            <a:r>
              <a:rPr lang="ru-RU" sz="2000" dirty="0"/>
              <a:t>В чем специфика краткосрочных программ в детских оздоровительных лагерях?</a:t>
            </a:r>
          </a:p>
          <a:p>
            <a:pPr marL="0" indent="0">
              <a:spcBef>
                <a:spcPts val="0"/>
              </a:spcBef>
              <a:buNone/>
            </a:pPr>
            <a:endParaRPr lang="ru-RU" sz="11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/>
              <a:t>Регистрация </a:t>
            </a:r>
            <a:r>
              <a:rPr lang="ru-RU" sz="2000" b="1" dirty="0"/>
              <a:t>на </a:t>
            </a:r>
            <a:r>
              <a:rPr lang="ru-RU" sz="2000" b="1" dirty="0" err="1" smtClean="0"/>
              <a:t>вебинар</a:t>
            </a:r>
            <a:r>
              <a:rPr lang="ru-RU" sz="2000" b="1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docs.google.com/forms/d/e/1FAIpQLSd9OnEJXoV0EInQJoilZUgdBUbT7csNEsFDs1kXg3JR_j_A0w/viewform</a:t>
            </a:r>
            <a:r>
              <a:rPr lang="ru-RU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07623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Информационно-методический журнал </a:t>
            </a:r>
            <a:r>
              <a:rPr lang="ru-RU" b="1" dirty="0"/>
              <a:t>«</a:t>
            </a:r>
            <a:r>
              <a:rPr lang="ru-RU" b="1" dirty="0" err="1"/>
              <a:t>Про_ДОД</a:t>
            </a:r>
            <a:r>
              <a:rPr lang="ru-RU" b="1" dirty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3970784" cy="3633267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Свежие выпуски информационно-методического </a:t>
            </a:r>
            <a:r>
              <a:rPr lang="ru-RU" sz="2800" dirty="0"/>
              <a:t>журнала «</a:t>
            </a:r>
            <a:r>
              <a:rPr lang="ru-RU" sz="2800" dirty="0" err="1"/>
              <a:t>Про_ДОД</a:t>
            </a:r>
            <a:r>
              <a:rPr lang="ru-RU" sz="2800" smtClean="0"/>
              <a:t>»: </a:t>
            </a: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prodod.moscow/vypuski</a:t>
            </a:r>
            <a:endParaRPr lang="ru-RU" sz="2000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1614" y="1422933"/>
            <a:ext cx="4395056" cy="5175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177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Видеоролик </a:t>
            </a:r>
            <a:r>
              <a:rPr lang="ru-RU" sz="3200" kern="1800" dirty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Современные концепции и подходы к дополнительному образованию в контексте введения ФГОС</a:t>
            </a:r>
            <a:r>
              <a:rPr lang="ru-RU" sz="3200" kern="1800" dirty="0">
                <a:latin typeface="Times New Roman"/>
                <a:ea typeface="Times New Roman"/>
                <a:cs typeface="Times New Roman"/>
              </a:rPr>
              <a:t>»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400" dirty="0">
                <a:ea typeface="Times New Roman"/>
                <a:cs typeface="Times New Roman"/>
              </a:rPr>
              <a:t/>
            </a:r>
            <a:br>
              <a:rPr lang="ru-RU" sz="2400" dirty="0">
                <a:ea typeface="Times New Roman"/>
                <a:cs typeface="Times New Roman"/>
              </a:rPr>
            </a:br>
            <a:r>
              <a:rPr lang="ru-RU" sz="2400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2"/>
              </a:rPr>
              <a:t>https://www.youtube.com/watch?v=UxEYvyBhZ0k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ea typeface="Times New Roman"/>
                <a:cs typeface="Times New Roman"/>
              </a:rPr>
              <a:t>Вопросы </a:t>
            </a:r>
            <a:r>
              <a:rPr lang="ru-RU" dirty="0">
                <a:ea typeface="Times New Roman"/>
                <a:cs typeface="Times New Roman"/>
              </a:rPr>
              <a:t>для </a:t>
            </a:r>
            <a:r>
              <a:rPr lang="ru-RU" dirty="0" smtClean="0">
                <a:ea typeface="Times New Roman"/>
                <a:cs typeface="Times New Roman"/>
              </a:rPr>
              <a:t>обсуждения:</a:t>
            </a:r>
            <a:endParaRPr lang="ru-RU" dirty="0"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ru-RU" dirty="0">
                <a:ea typeface="Times New Roman"/>
                <a:cs typeface="Times New Roman"/>
              </a:rPr>
              <a:t>1.  Чем точно не занимается ДО?</a:t>
            </a:r>
          </a:p>
          <a:p>
            <a:pPr marL="0" indent="0">
              <a:buNone/>
            </a:pPr>
            <a:r>
              <a:rPr lang="ru-RU" dirty="0">
                <a:ea typeface="Times New Roman"/>
                <a:cs typeface="Times New Roman"/>
              </a:rPr>
              <a:t>2. ДО и 00: интеграция или разделение?</a:t>
            </a:r>
          </a:p>
          <a:p>
            <a:pPr marL="0" indent="0">
              <a:buNone/>
            </a:pPr>
            <a:r>
              <a:rPr lang="ru-RU" dirty="0">
                <a:ea typeface="Times New Roman"/>
                <a:cs typeface="Times New Roman"/>
              </a:rPr>
              <a:t>3.  Кто наш заказчик сейчас и как с этим жить?</a:t>
            </a:r>
          </a:p>
          <a:p>
            <a:pPr marL="0" indent="0">
              <a:buNone/>
            </a:pPr>
            <a:r>
              <a:rPr lang="ru-RU" dirty="0">
                <a:ea typeface="Times New Roman"/>
                <a:cs typeface="Times New Roman"/>
              </a:rPr>
              <a:t>4.  Как мы хотим работать в сфере ДО?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600" dirty="0"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611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b="1" dirty="0"/>
              <a:t>План семинара</a:t>
            </a:r>
            <a:r>
              <a:rPr lang="ru-RU" sz="4000" b="1" dirty="0" smtClean="0"/>
              <a:t>: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Актуализация задач реализации дополнительных общеобразовательных программ в современных условиях</a:t>
            </a:r>
          </a:p>
          <a:p>
            <a:pPr lvl="0"/>
            <a:r>
              <a:rPr lang="ru-RU" dirty="0"/>
              <a:t>Анализ современных тенденций развития дополнительного образования, влияющих на процессы реализации дополнительных общеобразовательных программ</a:t>
            </a:r>
          </a:p>
          <a:p>
            <a:pPr lvl="0"/>
            <a:r>
              <a:rPr lang="ru-RU" dirty="0"/>
              <a:t>Мозговой штурм и презентация идей для обновления дополнительных общеобразовательных программ на основе тенденций развития дополнительного образования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324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найти идею для обновления программы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775358"/>
            <a:ext cx="7973951" cy="398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015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главные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/>
              <a:t>Увеличение охвата обучающихся дополнительным образованием технической </a:t>
            </a:r>
            <a:r>
              <a:rPr lang="ru-RU" b="1" dirty="0" smtClean="0"/>
              <a:t>направленности</a:t>
            </a:r>
            <a:r>
              <a:rPr lang="ru-RU" dirty="0" smtClean="0"/>
              <a:t>, в том числе за счёт развития </a:t>
            </a:r>
            <a:r>
              <a:rPr lang="ru-RU" dirty="0"/>
              <a:t>сетевого </a:t>
            </a:r>
            <a:r>
              <a:rPr lang="ru-RU" dirty="0" smtClean="0"/>
              <a:t>взаимодействия и дистанционного, электронного обучения, массовых </a:t>
            </a:r>
            <a:r>
              <a:rPr lang="ru-RU" dirty="0"/>
              <a:t>программ</a:t>
            </a:r>
          </a:p>
          <a:p>
            <a:endParaRPr lang="ru-RU" dirty="0"/>
          </a:p>
          <a:p>
            <a:r>
              <a:rPr lang="ru-RU" b="1" dirty="0" smtClean="0"/>
              <a:t>Индивидуализация дополнительного образования (развитие уникальных характеристик)</a:t>
            </a:r>
            <a:r>
              <a:rPr lang="ru-RU" b="1" dirty="0"/>
              <a:t> </a:t>
            </a:r>
            <a:r>
              <a:rPr lang="ru-RU" dirty="0"/>
              <a:t>, в том числе за счёт </a:t>
            </a:r>
            <a:r>
              <a:rPr lang="ru-RU" dirty="0" smtClean="0"/>
              <a:t>открытых модульных, уровневых программ, включения одарённых детей в уровневую систему подготовки к </a:t>
            </a:r>
            <a:r>
              <a:rPr lang="ru-RU" dirty="0"/>
              <a:t>интеллектуальным конкурсным </a:t>
            </a:r>
            <a:r>
              <a:rPr lang="ru-RU" dirty="0" smtClean="0"/>
              <a:t>мероприятиям</a:t>
            </a:r>
          </a:p>
        </p:txBody>
      </p:sp>
    </p:spTree>
    <p:extLst>
      <p:ext uri="{BB962C8B-B14F-4D97-AF65-F5344CB8AC3E}">
        <p14:creationId xmlns:p14="http://schemas.microsoft.com/office/powerpoint/2010/main" val="2759584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предыдущем семинаре: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Проектирование дополнительной общеобразовательной программы для подготовки обучающихся к интеллектуальным конкурсным мероприятиям технической направленности</a:t>
            </a:r>
          </a:p>
        </p:txBody>
      </p:sp>
    </p:spTree>
    <p:extLst>
      <p:ext uri="{BB962C8B-B14F-4D97-AF65-F5344CB8AC3E}">
        <p14:creationId xmlns:p14="http://schemas.microsoft.com/office/powerpoint/2010/main" val="4169481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48" y="190260"/>
            <a:ext cx="8917627" cy="65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86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изменилось в реализации программ?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632" y="1413450"/>
            <a:ext cx="8039063" cy="487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898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Вызов системе ДО и новые тенденции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486414"/>
            <a:ext cx="6995634" cy="455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463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Переход от жёсткой институциональной программы к модульной; </a:t>
            </a:r>
            <a:br>
              <a:rPr lang="ru-RU" sz="3200" b="1" dirty="0" smtClean="0"/>
            </a:br>
            <a:r>
              <a:rPr lang="ru-RU" sz="3200" b="1" dirty="0" smtClean="0"/>
              <a:t>от кружка к пространству. </a:t>
            </a:r>
            <a:br>
              <a:rPr lang="ru-RU" sz="3200" b="1" dirty="0" smtClean="0"/>
            </a:br>
            <a:r>
              <a:rPr lang="ru-RU" sz="3200" b="1" dirty="0" smtClean="0"/>
              <a:t>Появление института навигации</a:t>
            </a:r>
            <a:endParaRPr lang="ru-RU" sz="3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8270" y="2227276"/>
            <a:ext cx="5466560" cy="423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5178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431</Words>
  <Application>Microsoft Office PowerPoint</Application>
  <PresentationFormat>Экран (4:3)</PresentationFormat>
  <Paragraphs>68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Семинар-практикум «Основы реализации дополнительных общеобразовательных программ» </vt:lpstr>
      <vt:lpstr>План семинара:</vt:lpstr>
      <vt:lpstr>Как найти идею для обновления программы?</vt:lpstr>
      <vt:lpstr>Наши главные задачи</vt:lpstr>
      <vt:lpstr>На предыдущем семинаре:</vt:lpstr>
      <vt:lpstr>Презентация PowerPoint</vt:lpstr>
      <vt:lpstr>Что изменилось в реализации программ?</vt:lpstr>
      <vt:lpstr>Вызов системе ДО и новые тенденции</vt:lpstr>
      <vt:lpstr>Переход от жёсткой институциональной программы к модульной;  от кружка к пространству.  Появление института навигации</vt:lpstr>
      <vt:lpstr>Переход от сохранности контингента к разноуровневости включения</vt:lpstr>
      <vt:lpstr>Переход от одного педагога к группе специалистов</vt:lpstr>
      <vt:lpstr>Тенденции развития ДО</vt:lpstr>
      <vt:lpstr>Плюсы и минусы</vt:lpstr>
      <vt:lpstr>Задание для групп</vt:lpstr>
      <vt:lpstr>Вебинар «Разработка краткосрочных программ: работа с группами переменного состава»</vt:lpstr>
      <vt:lpstr>Информационно-методический журнал «Про_ДОД»</vt:lpstr>
      <vt:lpstr>Видеоролик «Современные концепции и подходы к дополнительному образованию в контексте введения ФГОС»  https://www.youtube.com/watch?v=UxEYvyBhZ0k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Семинар-практикум «Основы реализации дополнительных общеобразовательных программ»</dc:title>
  <dc:creator>user</dc:creator>
  <cp:lastModifiedBy>user</cp:lastModifiedBy>
  <cp:revision>37</cp:revision>
  <dcterms:created xsi:type="dcterms:W3CDTF">2019-01-11T09:34:28Z</dcterms:created>
  <dcterms:modified xsi:type="dcterms:W3CDTF">2019-01-18T08:24:51Z</dcterms:modified>
</cp:coreProperties>
</file>